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9"/>
  </p:notesMasterIdLst>
  <p:sldIdLst>
    <p:sldId id="738" r:id="rId2"/>
    <p:sldId id="2685" r:id="rId3"/>
    <p:sldId id="2686" r:id="rId4"/>
    <p:sldId id="297" r:id="rId5"/>
    <p:sldId id="278" r:id="rId6"/>
    <p:sldId id="740" r:id="rId7"/>
    <p:sldId id="261" r:id="rId8"/>
    <p:sldId id="268" r:id="rId9"/>
    <p:sldId id="2682" r:id="rId10"/>
    <p:sldId id="269" r:id="rId11"/>
    <p:sldId id="736" r:id="rId12"/>
    <p:sldId id="2684" r:id="rId13"/>
    <p:sldId id="498" r:id="rId14"/>
    <p:sldId id="2688" r:id="rId15"/>
    <p:sldId id="273" r:id="rId16"/>
    <p:sldId id="300" r:id="rId17"/>
    <p:sldId id="301"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Lexend" pitchFamily="2" charset="77"/>
      <p:regular r:id="rId26"/>
      <p:bold r:id="rId27"/>
    </p:embeddedFont>
    <p:embeddedFont>
      <p:font typeface="Open Sans" pitchFamily="2" charset="0"/>
      <p:regular r:id="rId28"/>
      <p:bold r:id="rId29"/>
      <p:italic r:id="rId30"/>
      <p:boldItalic r:id="rId31"/>
    </p:embeddedFont>
    <p:embeddedFont>
      <p:font typeface="Poppins" pitchFamily="2" charset="77"/>
      <p:regular r:id="rId32"/>
      <p:bold r:id="rId33"/>
      <p:italic r:id="rId34"/>
      <p:boldItalic r:id="rId35"/>
    </p:embeddedFont>
    <p:embeddedFont>
      <p:font typeface="Poppins Medium" pitchFamily="2" charset="77"/>
      <p:regular r:id="rId36"/>
      <p: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5" userDrawn="1">
          <p15:clr>
            <a:srgbClr val="747775"/>
          </p15:clr>
        </p15:guide>
        <p15:guide id="2" pos="272" userDrawn="1">
          <p15:clr>
            <a:srgbClr val="747775"/>
          </p15:clr>
        </p15:guide>
        <p15:guide id="3" pos="5488" userDrawn="1">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 Ahir" initials="SA" lastIdx="3" clrIdx="0">
    <p:extLst>
      <p:ext uri="{19B8F6BF-5375-455C-9EA6-DF929625EA0E}">
        <p15:presenceInfo xmlns:p15="http://schemas.microsoft.com/office/powerpoint/2012/main" userId="8a1c86c35f155544" providerId="Windows Live"/>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p:restoredTop sz="96663"/>
  </p:normalViewPr>
  <p:slideViewPr>
    <p:cSldViewPr snapToGrid="0">
      <p:cViewPr>
        <p:scale>
          <a:sx n="172" d="100"/>
          <a:sy n="172" d="100"/>
        </p:scale>
        <p:origin x="536" y="368"/>
      </p:cViewPr>
      <p:guideLst>
        <p:guide orient="horz" pos="305"/>
        <p:guide pos="272"/>
        <p:guide pos="54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presProps" Target="presProps.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1" name="Google Shape;163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0a2143cb2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0a2143cb2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3" name="Google Shape;169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2287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3" name="Google Shape;172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546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0" name="Google Shape;9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0" name="Google Shape;9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7939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03A06C9-5463-4157-95AD-15011390AC3C}" type="slidenum">
              <a:rPr kumimoji="0" lang="en-US" altLang="ru-RU"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altLang="ru-RU"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48002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1" name="Google Shape;5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f72e5694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f72e5694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f72e5694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f72e5694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535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7340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3860BE-F342-4B02-ACCA-A6426535E78A}"/>
              </a:ext>
            </a:extLst>
          </p:cNvPr>
          <p:cNvSpPr/>
          <p:nvPr userDrawn="1"/>
        </p:nvSpPr>
        <p:spPr>
          <a:xfrm>
            <a:off x="640557" y="1801223"/>
            <a:ext cx="2543175" cy="130016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a:p>
        </p:txBody>
      </p:sp>
      <p:sp>
        <p:nvSpPr>
          <p:cNvPr id="7" name="Rectangle: Rounded Corners 6">
            <a:extLst>
              <a:ext uri="{FF2B5EF4-FFF2-40B4-BE49-F238E27FC236}">
                <a16:creationId xmlns:a16="http://schemas.microsoft.com/office/drawing/2014/main" id="{666A7423-C053-4B59-A11D-88981F4A96CD}"/>
              </a:ext>
            </a:extLst>
          </p:cNvPr>
          <p:cNvSpPr/>
          <p:nvPr userDrawn="1"/>
        </p:nvSpPr>
        <p:spPr>
          <a:xfrm>
            <a:off x="3417093" y="3379990"/>
            <a:ext cx="2543175" cy="130016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a:p>
        </p:txBody>
      </p:sp>
    </p:spTree>
    <p:extLst>
      <p:ext uri="{BB962C8B-B14F-4D97-AF65-F5344CB8AC3E}">
        <p14:creationId xmlns:p14="http://schemas.microsoft.com/office/powerpoint/2010/main" val="94487204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86"/>
        <p:cNvGrpSpPr/>
        <p:nvPr/>
      </p:nvGrpSpPr>
      <p:grpSpPr>
        <a:xfrm>
          <a:off x="0" y="0"/>
          <a:ext cx="0" cy="0"/>
          <a:chOff x="0" y="0"/>
          <a:chExt cx="0" cy="0"/>
        </a:xfrm>
      </p:grpSpPr>
      <p:sp>
        <p:nvSpPr>
          <p:cNvPr id="87" name="Google Shape;87;p18"/>
          <p:cNvSpPr>
            <a:spLocks noGrp="1"/>
          </p:cNvSpPr>
          <p:nvPr>
            <p:ph type="pic" idx="2"/>
          </p:nvPr>
        </p:nvSpPr>
        <p:spPr>
          <a:xfrm>
            <a:off x="0" y="0"/>
            <a:ext cx="9144000" cy="3497580"/>
          </a:xfrm>
          <a:prstGeom prst="rect">
            <a:avLst/>
          </a:prstGeom>
          <a:solidFill>
            <a:srgbClr val="D8D8D8"/>
          </a:solidFill>
          <a:ln>
            <a:noFill/>
          </a:ln>
        </p:spPr>
      </p:sp>
    </p:spTree>
    <p:extLst>
      <p:ext uri="{BB962C8B-B14F-4D97-AF65-F5344CB8AC3E}">
        <p14:creationId xmlns:p14="http://schemas.microsoft.com/office/powerpoint/2010/main" val="346135327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22"/>
        <p:cNvGrpSpPr/>
        <p:nvPr/>
      </p:nvGrpSpPr>
      <p:grpSpPr>
        <a:xfrm>
          <a:off x="0" y="0"/>
          <a:ext cx="0" cy="0"/>
          <a:chOff x="0" y="0"/>
          <a:chExt cx="0" cy="0"/>
        </a:xfrm>
      </p:grpSpPr>
      <p:sp>
        <p:nvSpPr>
          <p:cNvPr id="24" name="Google Shape;24;p5"/>
          <p:cNvSpPr>
            <a:spLocks noGrp="1"/>
          </p:cNvSpPr>
          <p:nvPr>
            <p:ph type="pic" idx="2"/>
          </p:nvPr>
        </p:nvSpPr>
        <p:spPr>
          <a:xfrm>
            <a:off x="0" y="519628"/>
            <a:ext cx="3421425" cy="4103992"/>
          </a:xfrm>
          <a:prstGeom prst="rect">
            <a:avLst/>
          </a:prstGeom>
          <a:solidFill>
            <a:srgbClr val="D8D8D8"/>
          </a:solidFill>
          <a:ln>
            <a:noFill/>
          </a:ln>
        </p:spPr>
      </p:sp>
    </p:spTree>
    <p:extLst>
      <p:ext uri="{BB962C8B-B14F-4D97-AF65-F5344CB8AC3E}">
        <p14:creationId xmlns:p14="http://schemas.microsoft.com/office/powerpoint/2010/main" val="404681937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266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 #2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93A8D4A-1FC8-4762-9166-454FFF3D6D43}"/>
              </a:ext>
            </a:extLst>
          </p:cNvPr>
          <p:cNvSpPr>
            <a:spLocks noGrp="1"/>
          </p:cNvSpPr>
          <p:nvPr>
            <p:ph type="pic" sz="quarter" idx="10"/>
          </p:nvPr>
        </p:nvSpPr>
        <p:spPr>
          <a:xfrm>
            <a:off x="1090668" y="0"/>
            <a:ext cx="3512297" cy="5143500"/>
          </a:xfrm>
          <a:prstGeom prst="rect">
            <a:avLst/>
          </a:prstGeom>
        </p:spPr>
        <p:txBody>
          <a:bodyPr/>
          <a:lstStyle/>
          <a:p>
            <a:endParaRPr lang="ru-RU"/>
          </a:p>
        </p:txBody>
      </p:sp>
    </p:spTree>
    <p:extLst>
      <p:ext uri="{BB962C8B-B14F-4D97-AF65-F5344CB8AC3E}">
        <p14:creationId xmlns:p14="http://schemas.microsoft.com/office/powerpoint/2010/main" val="3788166695"/>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34"/>
        <p:cNvGrpSpPr/>
        <p:nvPr/>
      </p:nvGrpSpPr>
      <p:grpSpPr>
        <a:xfrm>
          <a:off x="0" y="0"/>
          <a:ext cx="0" cy="0"/>
          <a:chOff x="0" y="0"/>
          <a:chExt cx="0" cy="0"/>
        </a:xfrm>
      </p:grpSpPr>
      <p:sp>
        <p:nvSpPr>
          <p:cNvPr id="135" name="Google Shape;135;p34"/>
          <p:cNvSpPr>
            <a:spLocks noGrp="1"/>
          </p:cNvSpPr>
          <p:nvPr>
            <p:ph type="pic" idx="2"/>
          </p:nvPr>
        </p:nvSpPr>
        <p:spPr>
          <a:xfrm>
            <a:off x="0" y="1"/>
            <a:ext cx="9144000" cy="5143499"/>
          </a:xfrm>
          <a:prstGeom prst="rect">
            <a:avLst/>
          </a:prstGeom>
          <a:noFill/>
          <a:ln>
            <a:noFill/>
          </a:ln>
        </p:spPr>
      </p:sp>
      <p:sp>
        <p:nvSpPr>
          <p:cNvPr id="136" name="Google Shape;136;p34"/>
          <p:cNvSpPr>
            <a:spLocks noGrp="1"/>
          </p:cNvSpPr>
          <p:nvPr>
            <p:ph type="pic" idx="3"/>
          </p:nvPr>
        </p:nvSpPr>
        <p:spPr>
          <a:xfrm>
            <a:off x="3849156" y="2921794"/>
            <a:ext cx="5294843" cy="2221706"/>
          </a:xfrm>
          <a:prstGeom prst="rect">
            <a:avLst/>
          </a:prstGeom>
          <a:solidFill>
            <a:srgbClr val="D8D8D8"/>
          </a:solidFill>
          <a:ln>
            <a:noFill/>
          </a:ln>
        </p:spPr>
      </p:sp>
    </p:spTree>
    <p:extLst>
      <p:ext uri="{BB962C8B-B14F-4D97-AF65-F5344CB8AC3E}">
        <p14:creationId xmlns:p14="http://schemas.microsoft.com/office/powerpoint/2010/main" val="242477617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5"/>
        <p:cNvGrpSpPr/>
        <p:nvPr/>
      </p:nvGrpSpPr>
      <p:grpSpPr>
        <a:xfrm>
          <a:off x="0" y="0"/>
          <a:ext cx="0" cy="0"/>
          <a:chOff x="0" y="0"/>
          <a:chExt cx="0" cy="0"/>
        </a:xfrm>
      </p:grpSpPr>
      <p:sp>
        <p:nvSpPr>
          <p:cNvPr id="16" name="Google Shape;16;p2"/>
          <p:cNvSpPr>
            <a:spLocks noGrp="1"/>
          </p:cNvSpPr>
          <p:nvPr>
            <p:ph type="pic" idx="2"/>
          </p:nvPr>
        </p:nvSpPr>
        <p:spPr>
          <a:xfrm>
            <a:off x="0" y="1"/>
            <a:ext cx="9144000" cy="5143499"/>
          </a:xfrm>
          <a:prstGeom prst="rect">
            <a:avLst/>
          </a:prstGeom>
          <a:solidFill>
            <a:srgbClr val="D8D8D8"/>
          </a:solidFill>
          <a:ln>
            <a:noFill/>
          </a:ln>
        </p:spPr>
      </p:sp>
    </p:spTree>
    <p:extLst>
      <p:ext uri="{BB962C8B-B14F-4D97-AF65-F5344CB8AC3E}">
        <p14:creationId xmlns:p14="http://schemas.microsoft.com/office/powerpoint/2010/main" val="3901333801"/>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29735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83BDE81-13BF-4CB0-B422-3FCCD105FDEC}"/>
              </a:ext>
            </a:extLst>
          </p:cNvPr>
          <p:cNvSpPr>
            <a:spLocks noGrp="1"/>
          </p:cNvSpPr>
          <p:nvPr>
            <p:ph type="pic" sz="quarter" idx="11"/>
          </p:nvPr>
        </p:nvSpPr>
        <p:spPr>
          <a:xfrm>
            <a:off x="6205538" y="521494"/>
            <a:ext cx="2543175" cy="4100513"/>
          </a:xfrm>
          <a:prstGeom prst="roundRect">
            <a:avLst>
              <a:gd name="adj" fmla="val 5882"/>
            </a:avLst>
          </a:prstGeom>
          <a:pattFill prst="pct5">
            <a:fgClr>
              <a:schemeClr val="accent1"/>
            </a:fgClr>
            <a:bgClr>
              <a:schemeClr val="bg1"/>
            </a:bgClr>
          </a:pattFill>
        </p:spPr>
        <p:txBody>
          <a:bodyPr/>
          <a:lstStyle/>
          <a:p>
            <a:endParaRPr lang="id-ID"/>
          </a:p>
        </p:txBody>
      </p:sp>
      <p:sp>
        <p:nvSpPr>
          <p:cNvPr id="9" name="Picture Placeholder 5">
            <a:extLst>
              <a:ext uri="{FF2B5EF4-FFF2-40B4-BE49-F238E27FC236}">
                <a16:creationId xmlns:a16="http://schemas.microsoft.com/office/drawing/2014/main" id="{F1B2F510-C24E-4A50-A514-D40DDEAD817C}"/>
              </a:ext>
            </a:extLst>
          </p:cNvPr>
          <p:cNvSpPr>
            <a:spLocks noGrp="1"/>
          </p:cNvSpPr>
          <p:nvPr>
            <p:ph type="pic" sz="quarter" idx="12"/>
          </p:nvPr>
        </p:nvSpPr>
        <p:spPr>
          <a:xfrm>
            <a:off x="3572555" y="521494"/>
            <a:ext cx="2543175" cy="4100513"/>
          </a:xfrm>
          <a:prstGeom prst="roundRect">
            <a:avLst>
              <a:gd name="adj" fmla="val 5882"/>
            </a:avLst>
          </a:prstGeom>
          <a:pattFill prst="pct5">
            <a:fgClr>
              <a:schemeClr val="accent1"/>
            </a:fgClr>
            <a:bgClr>
              <a:schemeClr val="bg1"/>
            </a:bgClr>
          </a:pattFill>
        </p:spPr>
        <p:txBody>
          <a:bodyPr/>
          <a:lstStyle/>
          <a:p>
            <a:endParaRPr lang="id-ID"/>
          </a:p>
        </p:txBody>
      </p:sp>
    </p:spTree>
    <p:extLst>
      <p:ext uri="{BB962C8B-B14F-4D97-AF65-F5344CB8AC3E}">
        <p14:creationId xmlns:p14="http://schemas.microsoft.com/office/powerpoint/2010/main" val="4294558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lide #1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BE030EF-9156-49FF-8EA4-0861BAC1F348}"/>
              </a:ext>
            </a:extLst>
          </p:cNvPr>
          <p:cNvSpPr>
            <a:spLocks noGrp="1"/>
          </p:cNvSpPr>
          <p:nvPr>
            <p:ph type="pic" sz="quarter" idx="10"/>
          </p:nvPr>
        </p:nvSpPr>
        <p:spPr>
          <a:xfrm>
            <a:off x="4642849" y="0"/>
            <a:ext cx="3785330" cy="5143500"/>
          </a:xfrm>
          <a:prstGeom prst="rect">
            <a:avLst/>
          </a:prstGeom>
        </p:spPr>
        <p:txBody>
          <a:bodyPr/>
          <a:lstStyle/>
          <a:p>
            <a:endParaRPr lang="ru-RU"/>
          </a:p>
        </p:txBody>
      </p:sp>
    </p:spTree>
    <p:extLst>
      <p:ext uri="{BB962C8B-B14F-4D97-AF65-F5344CB8AC3E}">
        <p14:creationId xmlns:p14="http://schemas.microsoft.com/office/powerpoint/2010/main" val="675230899"/>
      </p:ext>
    </p:extLst>
  </p:cSld>
  <p:clrMapOvr>
    <a:masterClrMapping/>
  </p:clrMapOvr>
  <p:transition spd="slow" advClick="0" advTm="1000">
    <p:push/>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89983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28382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64629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BBAC8F-88AA-4822-A373-C3C1C6728CBB}"/>
              </a:ext>
            </a:extLst>
          </p:cNvPr>
          <p:cNvSpPr/>
          <p:nvPr userDrawn="1"/>
        </p:nvSpPr>
        <p:spPr>
          <a:xfrm>
            <a:off x="7293769" y="800100"/>
            <a:ext cx="1414463" cy="3543300"/>
          </a:xfrm>
          <a:prstGeom prst="roundRect">
            <a:avLst>
              <a:gd name="adj" fmla="val 116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a:p>
        </p:txBody>
      </p:sp>
    </p:spTree>
    <p:extLst>
      <p:ext uri="{BB962C8B-B14F-4D97-AF65-F5344CB8AC3E}">
        <p14:creationId xmlns:p14="http://schemas.microsoft.com/office/powerpoint/2010/main" val="373403496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BBAC8F-88AA-4822-A373-C3C1C6728CBB}"/>
              </a:ext>
            </a:extLst>
          </p:cNvPr>
          <p:cNvSpPr/>
          <p:nvPr userDrawn="1"/>
        </p:nvSpPr>
        <p:spPr>
          <a:xfrm>
            <a:off x="453627" y="3243263"/>
            <a:ext cx="8236744" cy="1485900"/>
          </a:xfrm>
          <a:prstGeom prst="roundRect">
            <a:avLst>
              <a:gd name="adj" fmla="val 116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a:p>
        </p:txBody>
      </p:sp>
    </p:spTree>
    <p:extLst>
      <p:ext uri="{BB962C8B-B14F-4D97-AF65-F5344CB8AC3E}">
        <p14:creationId xmlns:p14="http://schemas.microsoft.com/office/powerpoint/2010/main" val="132410057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BBAC8F-88AA-4822-A373-C3C1C6728CBB}"/>
              </a:ext>
            </a:extLst>
          </p:cNvPr>
          <p:cNvSpPr/>
          <p:nvPr userDrawn="1"/>
        </p:nvSpPr>
        <p:spPr>
          <a:xfrm>
            <a:off x="453629" y="272483"/>
            <a:ext cx="1418715" cy="4598534"/>
          </a:xfrm>
          <a:prstGeom prst="roundRect">
            <a:avLst>
              <a:gd name="adj" fmla="val 246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a:p>
        </p:txBody>
      </p:sp>
    </p:spTree>
    <p:extLst>
      <p:ext uri="{BB962C8B-B14F-4D97-AF65-F5344CB8AC3E}">
        <p14:creationId xmlns:p14="http://schemas.microsoft.com/office/powerpoint/2010/main" val="270251893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88508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28473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759979"/>
      </p:ext>
    </p:extLst>
  </p:cSld>
  <p:clrMap bg1="lt1" tx1="dk1" bg2="lt2" tx2="dk2" accent1="accent1" accent2="accent2" accent3="accent3" accent4="accent4" accent5="accent5" accent6="accent6" hlink="hlink" folHlink="folHlink"/>
  <p:sldLayoutIdLst>
    <p:sldLayoutId id="2147483671" r:id="rId1"/>
    <p:sldLayoutId id="2147483699"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700" r:id="rId11"/>
    <p:sldLayoutId id="2147483701" r:id="rId12"/>
    <p:sldLayoutId id="2147483685" r:id="rId13"/>
    <p:sldLayoutId id="2147483702" r:id="rId14"/>
    <p:sldLayoutId id="2147483703" r:id="rId15"/>
    <p:sldLayoutId id="2147483704" r:id="rId16"/>
    <p:sldLayoutId id="2147483705" r:id="rId17"/>
    <p:sldLayoutId id="2147483706" r:id="rId18"/>
    <p:sldLayoutId id="2147483707" r:id="rId19"/>
  </p:sldLayoutIdLst>
  <p:transition spd="slow">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48.png"/><Relationship Id="rId12" Type="http://schemas.microsoft.com/office/2007/relationships/hdphoto" Target="../media/hdphoto10.wdp"/><Relationship Id="rId2" Type="http://schemas.openxmlformats.org/officeDocument/2006/relationships/notesSlide" Target="../notesSlides/notesSlide7.xml"/><Relationship Id="rId16" Type="http://schemas.microsoft.com/office/2007/relationships/hdphoto" Target="../media/hdphoto12.wdp"/><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50.png"/><Relationship Id="rId5" Type="http://schemas.openxmlformats.org/officeDocument/2006/relationships/image" Target="../media/image47.png"/><Relationship Id="rId15" Type="http://schemas.openxmlformats.org/officeDocument/2006/relationships/image" Target="../media/image52.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49.png"/><Relationship Id="rId14" Type="http://schemas.microsoft.com/office/2007/relationships/hdphoto" Target="../media/hdphoto1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microsoft.com/office/2007/relationships/hdphoto" Target="../media/hdphoto13.wdp"/><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19.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5.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10.xml"/><Relationship Id="rId16" Type="http://schemas.openxmlformats.org/officeDocument/2006/relationships/image" Target="../media/image79.svg"/><Relationship Id="rId1" Type="http://schemas.openxmlformats.org/officeDocument/2006/relationships/slideLayout" Target="../slideLayouts/slideLayout4.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svg"/><Relationship Id="rId4" Type="http://schemas.microsoft.com/office/2007/relationships/hdphoto" Target="../media/hdphoto14.wdp"/><Relationship Id="rId9" Type="http://schemas.openxmlformats.org/officeDocument/2006/relationships/image" Target="../media/image72.png"/><Relationship Id="rId14" Type="http://schemas.openxmlformats.org/officeDocument/2006/relationships/image" Target="../media/image77.svg"/></Relationships>
</file>

<file path=ppt/slides/_rels/slide16.xml.rels><?xml version="1.0" encoding="UTF-8" standalone="yes"?>
<Relationships xmlns="http://schemas.openxmlformats.org/package/2006/relationships"><Relationship Id="rId8" Type="http://schemas.openxmlformats.org/officeDocument/2006/relationships/image" Target="../media/image84.jpg"/><Relationship Id="rId13"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3.png"/><Relationship Id="rId12" Type="http://schemas.microsoft.com/office/2007/relationships/hdphoto" Target="../media/hdphoto17.wdp"/><Relationship Id="rId2" Type="http://schemas.openxmlformats.org/officeDocument/2006/relationships/notesSlide" Target="../notesSlides/notesSlide11.xml"/><Relationship Id="rId16" Type="http://schemas.microsoft.com/office/2007/relationships/hdphoto" Target="../media/hdphoto19.wdp"/><Relationship Id="rId1" Type="http://schemas.openxmlformats.org/officeDocument/2006/relationships/slideLayout" Target="../slideLayouts/slideLayout15.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png"/><Relationship Id="rId15" Type="http://schemas.openxmlformats.org/officeDocument/2006/relationships/image" Target="../media/image88.png"/><Relationship Id="rId10" Type="http://schemas.microsoft.com/office/2007/relationships/hdphoto" Target="../media/hdphoto16.wdp"/><Relationship Id="rId4" Type="http://schemas.microsoft.com/office/2007/relationships/hdphoto" Target="../media/hdphoto15.wdp"/><Relationship Id="rId9" Type="http://schemas.openxmlformats.org/officeDocument/2006/relationships/image" Target="../media/image85.png"/><Relationship Id="rId14" Type="http://schemas.microsoft.com/office/2007/relationships/hdphoto" Target="../media/hdphoto18.wdp"/></Relationships>
</file>

<file path=ppt/slides/_rels/slide1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microsoft.com/office/2007/relationships/hdphoto" Target="../media/hdphoto4.wdp"/><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svg"/><Relationship Id="rId4" Type="http://schemas.microsoft.com/office/2007/relationships/hdphoto" Target="../media/hdphoto3.wdp"/><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jpeg"/><Relationship Id="rId4" Type="http://schemas.microsoft.com/office/2007/relationships/hdphoto" Target="../media/hdphoto5.wdp"/><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5.sv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5BFC"/>
        </a:solidFill>
        <a:effectLst/>
      </p:bgPr>
    </p:bg>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C4C43E03-050C-7CAF-FFA6-11B24B275822}"/>
              </a:ext>
            </a:extLst>
          </p:cNvPr>
          <p:cNvPicPr>
            <a:picLocks noChangeAspect="1"/>
          </p:cNvPicPr>
          <p:nvPr/>
        </p:nvPicPr>
        <p:blipFill rotWithShape="1">
          <a:blip r:embed="rId2"/>
          <a:srcRect t="15234"/>
          <a:stretch/>
        </p:blipFill>
        <p:spPr>
          <a:xfrm>
            <a:off x="0" y="0"/>
            <a:ext cx="9144000" cy="5143500"/>
          </a:xfrm>
          <a:prstGeom prst="rect">
            <a:avLst/>
          </a:prstGeom>
          <a:solidFill>
            <a:srgbClr val="D8D8D8"/>
          </a:solidFill>
          <a:ln>
            <a:noFill/>
          </a:ln>
        </p:spPr>
      </p:pic>
      <p:sp>
        <p:nvSpPr>
          <p:cNvPr id="3" name="Rectangle 2">
            <a:extLst>
              <a:ext uri="{FF2B5EF4-FFF2-40B4-BE49-F238E27FC236}">
                <a16:creationId xmlns:a16="http://schemas.microsoft.com/office/drawing/2014/main" id="{4C11F6F8-13A3-DC2B-4089-E51B81458E0D}"/>
              </a:ext>
            </a:extLst>
          </p:cNvPr>
          <p:cNvSpPr/>
          <p:nvPr/>
        </p:nvSpPr>
        <p:spPr>
          <a:xfrm>
            <a:off x="0" y="3078956"/>
            <a:ext cx="9144000" cy="2064544"/>
          </a:xfrm>
          <a:prstGeom prst="rect">
            <a:avLst/>
          </a:prstGeom>
          <a:gradFill>
            <a:gsLst>
              <a:gs pos="0">
                <a:schemeClr val="accent3"/>
              </a:gs>
              <a:gs pos="49000">
                <a:schemeClr val="accent6"/>
              </a:gs>
              <a:gs pos="100000">
                <a:schemeClr val="accent4"/>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Calibri" panose="020F0502020204030204"/>
            </a:endParaRPr>
          </a:p>
        </p:txBody>
      </p:sp>
      <p:sp>
        <p:nvSpPr>
          <p:cNvPr id="20" name="Rectangle: Rounded Corners 19">
            <a:extLst>
              <a:ext uri="{FF2B5EF4-FFF2-40B4-BE49-F238E27FC236}">
                <a16:creationId xmlns:a16="http://schemas.microsoft.com/office/drawing/2014/main" id="{B20C58C9-C7FD-3695-CECD-38D07C12EAC2}"/>
              </a:ext>
            </a:extLst>
          </p:cNvPr>
          <p:cNvSpPr/>
          <p:nvPr/>
        </p:nvSpPr>
        <p:spPr>
          <a:xfrm>
            <a:off x="1778794" y="2678534"/>
            <a:ext cx="5586413" cy="817206"/>
          </a:xfrm>
          <a:prstGeom prst="roundRect">
            <a:avLst>
              <a:gd name="adj" fmla="val 11221"/>
            </a:avLst>
          </a:prstGeom>
          <a:solidFill>
            <a:schemeClr val="accent1">
              <a:lumMod val="60000"/>
              <a:lumOff val="40000"/>
              <a:alpha val="80000"/>
            </a:schemeClr>
          </a:solidFill>
          <a:ln>
            <a:noFill/>
          </a:ln>
          <a:effectLst>
            <a:outerShdw blurRad="635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Calibri" panose="020F0502020204030204"/>
            </a:endParaRPr>
          </a:p>
        </p:txBody>
      </p:sp>
      <p:sp>
        <p:nvSpPr>
          <p:cNvPr id="4" name="Google Shape;275;p73">
            <a:extLst>
              <a:ext uri="{FF2B5EF4-FFF2-40B4-BE49-F238E27FC236}">
                <a16:creationId xmlns:a16="http://schemas.microsoft.com/office/drawing/2014/main" id="{D47817AA-FDFD-4F81-CCDA-97AEC3757D9F}"/>
              </a:ext>
            </a:extLst>
          </p:cNvPr>
          <p:cNvSpPr txBox="1"/>
          <p:nvPr/>
        </p:nvSpPr>
        <p:spPr>
          <a:xfrm>
            <a:off x="1778794" y="2759836"/>
            <a:ext cx="5586413" cy="692467"/>
          </a:xfrm>
          <a:prstGeom prst="rect">
            <a:avLst/>
          </a:prstGeom>
          <a:noFill/>
          <a:ln>
            <a:noFill/>
          </a:ln>
          <a:effectLst>
            <a:outerShdw blurRad="76200" dist="38100" dir="5400000" algn="t" rotWithShape="0">
              <a:prstClr val="black">
                <a:alpha val="30000"/>
              </a:prstClr>
            </a:outerShdw>
          </a:effectLst>
        </p:spPr>
        <p:txBody>
          <a:bodyPr spcFirstLastPara="1" wrap="square" lIns="68569" tIns="34275" rIns="68569" bIns="34275" anchor="t" anchorCtr="0">
            <a:spAutoFit/>
          </a:bodyPr>
          <a:lstStyle/>
          <a:p>
            <a:pPr algn="ctr" defTabSz="685800"/>
            <a:r>
              <a:rPr lang="en-US" sz="4050" b="1" dirty="0">
                <a:solidFill>
                  <a:srgbClr val="FFFFFF"/>
                </a:solidFill>
                <a:latin typeface="Poppins" panose="00000500000000000000" pitchFamily="2" charset="0"/>
                <a:ea typeface="Poppins Black"/>
                <a:cs typeface="Poppins" panose="00000500000000000000" pitchFamily="2" charset="0"/>
                <a:sym typeface="Poppins Black"/>
              </a:rPr>
              <a:t>HELPING YOUR TEAM </a:t>
            </a:r>
          </a:p>
        </p:txBody>
      </p:sp>
      <p:grpSp>
        <p:nvGrpSpPr>
          <p:cNvPr id="27" name="Group 26">
            <a:extLst>
              <a:ext uri="{FF2B5EF4-FFF2-40B4-BE49-F238E27FC236}">
                <a16:creationId xmlns:a16="http://schemas.microsoft.com/office/drawing/2014/main" id="{3FC61F46-1658-9BBF-7EE2-FF07AE04BE1B}"/>
              </a:ext>
            </a:extLst>
          </p:cNvPr>
          <p:cNvGrpSpPr/>
          <p:nvPr/>
        </p:nvGrpSpPr>
        <p:grpSpPr>
          <a:xfrm flipV="1">
            <a:off x="1508760" y="4694922"/>
            <a:ext cx="6126480" cy="91019"/>
            <a:chOff x="1375569" y="5860494"/>
            <a:chExt cx="9440862" cy="140258"/>
          </a:xfrm>
        </p:grpSpPr>
        <p:sp>
          <p:nvSpPr>
            <p:cNvPr id="25" name="Rectangle 24">
              <a:extLst>
                <a:ext uri="{FF2B5EF4-FFF2-40B4-BE49-F238E27FC236}">
                  <a16:creationId xmlns:a16="http://schemas.microsoft.com/office/drawing/2014/main" id="{1106BE7F-05DA-2459-EAA9-37C8AFC68154}"/>
                </a:ext>
              </a:extLst>
            </p:cNvPr>
            <p:cNvSpPr/>
            <p:nvPr/>
          </p:nvSpPr>
          <p:spPr>
            <a:xfrm>
              <a:off x="7146131" y="5860494"/>
              <a:ext cx="3670300" cy="140258"/>
            </a:xfrm>
            <a:prstGeom prst="rect">
              <a:avLst/>
            </a:prstGeom>
            <a:gradFill>
              <a:gsLst>
                <a:gs pos="0">
                  <a:schemeClr val="accent1">
                    <a:lumMod val="60000"/>
                    <a:lumOff val="40000"/>
                  </a:schemeClr>
                </a:gs>
                <a:gs pos="99000">
                  <a:srgbClr val="5E72E4">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Calibri" panose="020F0502020204030204"/>
              </a:endParaRPr>
            </a:p>
          </p:txBody>
        </p:sp>
        <p:sp>
          <p:nvSpPr>
            <p:cNvPr id="26" name="Rectangle 25">
              <a:extLst>
                <a:ext uri="{FF2B5EF4-FFF2-40B4-BE49-F238E27FC236}">
                  <a16:creationId xmlns:a16="http://schemas.microsoft.com/office/drawing/2014/main" id="{A44F22FC-A3E5-5EF0-E059-44045D0E80DA}"/>
                </a:ext>
              </a:extLst>
            </p:cNvPr>
            <p:cNvSpPr/>
            <p:nvPr/>
          </p:nvSpPr>
          <p:spPr>
            <a:xfrm flipH="1">
              <a:off x="1375569" y="5860494"/>
              <a:ext cx="3670300" cy="140258"/>
            </a:xfrm>
            <a:prstGeom prst="rect">
              <a:avLst/>
            </a:prstGeom>
            <a:gradFill>
              <a:gsLst>
                <a:gs pos="0">
                  <a:schemeClr val="accent1">
                    <a:lumMod val="60000"/>
                    <a:lumOff val="40000"/>
                  </a:schemeClr>
                </a:gs>
                <a:gs pos="99000">
                  <a:srgbClr val="5E72E4">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Calibri" panose="020F0502020204030204"/>
              </a:endParaRPr>
            </a:p>
          </p:txBody>
        </p:sp>
      </p:grpSp>
      <p:sp>
        <p:nvSpPr>
          <p:cNvPr id="5" name="Google Shape;276;p73">
            <a:extLst>
              <a:ext uri="{FF2B5EF4-FFF2-40B4-BE49-F238E27FC236}">
                <a16:creationId xmlns:a16="http://schemas.microsoft.com/office/drawing/2014/main" id="{2F56A368-98FA-E708-E3D3-80DB6571E138}"/>
              </a:ext>
            </a:extLst>
          </p:cNvPr>
          <p:cNvSpPr txBox="1"/>
          <p:nvPr/>
        </p:nvSpPr>
        <p:spPr>
          <a:xfrm>
            <a:off x="1078661" y="3495154"/>
            <a:ext cx="6986678" cy="623217"/>
          </a:xfrm>
          <a:prstGeom prst="rect">
            <a:avLst/>
          </a:prstGeom>
          <a:noFill/>
          <a:ln>
            <a:noFill/>
          </a:ln>
          <a:effectLst>
            <a:outerShdw blurRad="76200" dist="38100" dir="5400000" algn="t" rotWithShape="0">
              <a:prstClr val="black">
                <a:alpha val="30000"/>
              </a:prstClr>
            </a:outerShdw>
          </a:effectLst>
        </p:spPr>
        <p:txBody>
          <a:bodyPr spcFirstLastPara="1" wrap="square" lIns="68569" tIns="34275" rIns="68569" bIns="34275" anchor="t" anchorCtr="0">
            <a:spAutoFit/>
          </a:bodyPr>
          <a:lstStyle/>
          <a:p>
            <a:pPr algn="ctr" defTabSz="685800"/>
            <a:r>
              <a:rPr lang="en-US" sz="3600" dirty="0">
                <a:solidFill>
                  <a:srgbClr val="FFFFFF"/>
                </a:solidFill>
                <a:latin typeface="Poppins" panose="00000500000000000000" pitchFamily="2" charset="0"/>
                <a:ea typeface="Open Sans"/>
                <a:cs typeface="Poppins" panose="00000500000000000000" pitchFamily="2" charset="0"/>
                <a:sym typeface="Open Sans"/>
              </a:rPr>
              <a:t>HIT THEIR NUMBERS</a:t>
            </a:r>
          </a:p>
        </p:txBody>
      </p:sp>
      <p:pic>
        <p:nvPicPr>
          <p:cNvPr id="9" name="Picture 8">
            <a:extLst>
              <a:ext uri="{FF2B5EF4-FFF2-40B4-BE49-F238E27FC236}">
                <a16:creationId xmlns:a16="http://schemas.microsoft.com/office/drawing/2014/main" id="{EC77F66D-2510-32A1-7FF5-055CB8A73A6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9323" b="19323"/>
          <a:stretch/>
        </p:blipFill>
        <p:spPr>
          <a:xfrm>
            <a:off x="3893344" y="4236750"/>
            <a:ext cx="1357312" cy="666200"/>
          </a:xfrm>
          <a:prstGeom prst="rect">
            <a:avLst/>
          </a:prstGeom>
        </p:spPr>
      </p:pic>
    </p:spTree>
    <p:extLst>
      <p:ext uri="{BB962C8B-B14F-4D97-AF65-F5344CB8AC3E}">
        <p14:creationId xmlns:p14="http://schemas.microsoft.com/office/powerpoint/2010/main" val="834086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7" name="Right Triangle 56">
            <a:extLst>
              <a:ext uri="{FF2B5EF4-FFF2-40B4-BE49-F238E27FC236}">
                <a16:creationId xmlns:a16="http://schemas.microsoft.com/office/drawing/2014/main" id="{6F239FAF-52AA-FB39-F05D-FFE8DCF52936}"/>
              </a:ext>
            </a:extLst>
          </p:cNvPr>
          <p:cNvSpPr/>
          <p:nvPr/>
        </p:nvSpPr>
        <p:spPr>
          <a:xfrm rot="13500000">
            <a:off x="2877221" y="1284393"/>
            <a:ext cx="182568" cy="18256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sp>
        <p:nvSpPr>
          <p:cNvPr id="58" name="Right Triangle 57">
            <a:extLst>
              <a:ext uri="{FF2B5EF4-FFF2-40B4-BE49-F238E27FC236}">
                <a16:creationId xmlns:a16="http://schemas.microsoft.com/office/drawing/2014/main" id="{F80BD8F3-2C23-82A8-63BB-6D8B775531A4}"/>
              </a:ext>
            </a:extLst>
          </p:cNvPr>
          <p:cNvSpPr/>
          <p:nvPr/>
        </p:nvSpPr>
        <p:spPr>
          <a:xfrm rot="13500000">
            <a:off x="5822925" y="1284393"/>
            <a:ext cx="182568" cy="18256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sp>
        <p:nvSpPr>
          <p:cNvPr id="59" name="Right Triangle 58">
            <a:extLst>
              <a:ext uri="{FF2B5EF4-FFF2-40B4-BE49-F238E27FC236}">
                <a16:creationId xmlns:a16="http://schemas.microsoft.com/office/drawing/2014/main" id="{0358BD68-1B86-E0D7-D934-29F7C1A60C07}"/>
              </a:ext>
            </a:extLst>
          </p:cNvPr>
          <p:cNvSpPr/>
          <p:nvPr/>
        </p:nvSpPr>
        <p:spPr>
          <a:xfrm rot="13500000">
            <a:off x="2877221" y="3282470"/>
            <a:ext cx="182568" cy="18256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sp>
        <p:nvSpPr>
          <p:cNvPr id="60" name="Right Triangle 59">
            <a:extLst>
              <a:ext uri="{FF2B5EF4-FFF2-40B4-BE49-F238E27FC236}">
                <a16:creationId xmlns:a16="http://schemas.microsoft.com/office/drawing/2014/main" id="{2A25A6BC-0E82-FE3E-EA9F-D00AB47C31D4}"/>
              </a:ext>
            </a:extLst>
          </p:cNvPr>
          <p:cNvSpPr/>
          <p:nvPr/>
        </p:nvSpPr>
        <p:spPr>
          <a:xfrm rot="13500000">
            <a:off x="5822925" y="3282470"/>
            <a:ext cx="182568" cy="18256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sp>
        <p:nvSpPr>
          <p:cNvPr id="543" name="Google Shape;543;p86"/>
          <p:cNvSpPr/>
          <p:nvPr/>
        </p:nvSpPr>
        <p:spPr>
          <a:xfrm rot="-2734341">
            <a:off x="-3008940" y="1816684"/>
            <a:ext cx="6270690" cy="2757750"/>
          </a:xfrm>
          <a:prstGeom prst="roundRect">
            <a:avLst>
              <a:gd name="adj" fmla="val 50000"/>
            </a:avLst>
          </a:prstGeom>
          <a:gradFill>
            <a:gsLst>
              <a:gs pos="0">
                <a:schemeClr val="accent4">
                  <a:alpha val="41000"/>
                </a:schemeClr>
              </a:gs>
              <a:gs pos="99000">
                <a:schemeClr val="accent3"/>
              </a:gs>
            </a:gsLst>
            <a:lin ang="10200000" scaled="0"/>
          </a:gradFill>
          <a:ln>
            <a:noFill/>
          </a:ln>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544" name="Google Shape;544;p86"/>
          <p:cNvSpPr/>
          <p:nvPr/>
        </p:nvSpPr>
        <p:spPr>
          <a:xfrm rot="-2734341">
            <a:off x="5977342" y="-227154"/>
            <a:ext cx="6270690" cy="2757750"/>
          </a:xfrm>
          <a:prstGeom prst="roundRect">
            <a:avLst>
              <a:gd name="adj" fmla="val 50000"/>
            </a:avLst>
          </a:prstGeom>
          <a:gradFill>
            <a:gsLst>
              <a:gs pos="0">
                <a:schemeClr val="accent4">
                  <a:alpha val="41000"/>
                </a:schemeClr>
              </a:gs>
              <a:gs pos="99000">
                <a:schemeClr val="accent3"/>
              </a:gs>
            </a:gsLst>
            <a:lin ang="2400000" scaled="0"/>
          </a:gradFill>
          <a:ln>
            <a:noFill/>
          </a:ln>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545" name="Google Shape;545;p86"/>
          <p:cNvSpPr txBox="1"/>
          <p:nvPr/>
        </p:nvSpPr>
        <p:spPr>
          <a:xfrm>
            <a:off x="414702" y="391240"/>
            <a:ext cx="8314597" cy="530884"/>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chemeClr val="tx1">
                    <a:lumMod val="85000"/>
                    <a:lumOff val="15000"/>
                  </a:schemeClr>
                </a:solidFill>
                <a:latin typeface="Poppins"/>
                <a:ea typeface="Poppins"/>
                <a:cs typeface="Poppins"/>
                <a:sym typeface="Poppins"/>
              </a:rPr>
              <a:t>Our approach </a:t>
            </a:r>
            <a:endParaRPr sz="3000" b="1" dirty="0">
              <a:solidFill>
                <a:schemeClr val="tx1">
                  <a:lumMod val="85000"/>
                  <a:lumOff val="15000"/>
                </a:schemeClr>
              </a:solidFill>
              <a:latin typeface="Poppins"/>
              <a:ea typeface="Poppins"/>
              <a:cs typeface="Poppins"/>
              <a:sym typeface="Poppins"/>
            </a:endParaRPr>
          </a:p>
        </p:txBody>
      </p:sp>
      <p:sp>
        <p:nvSpPr>
          <p:cNvPr id="548" name="Google Shape;548;p86"/>
          <p:cNvSpPr/>
          <p:nvPr/>
        </p:nvSpPr>
        <p:spPr>
          <a:xfrm>
            <a:off x="266890" y="1223008"/>
            <a:ext cx="2736307" cy="1738234"/>
          </a:xfrm>
          <a:prstGeom prst="roundRect">
            <a:avLst>
              <a:gd name="adj" fmla="val 5520"/>
            </a:avLst>
          </a:prstGeom>
          <a:solidFill>
            <a:srgbClr val="FFFFFF"/>
          </a:solidFill>
          <a:ln>
            <a:noFill/>
          </a:ln>
          <a:effectLst>
            <a:outerShdw blurRad="177800" sx="102000" sy="102000" algn="ctr" rotWithShape="0">
              <a:srgbClr val="023047">
                <a:alpha val="13725"/>
              </a:srgbClr>
            </a:outerShdw>
          </a:effectLst>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562" name="Google Shape;562;p86"/>
          <p:cNvSpPr/>
          <p:nvPr/>
        </p:nvSpPr>
        <p:spPr>
          <a:xfrm>
            <a:off x="266890" y="3169609"/>
            <a:ext cx="2736307" cy="1738234"/>
          </a:xfrm>
          <a:prstGeom prst="roundRect">
            <a:avLst>
              <a:gd name="adj" fmla="val 5520"/>
            </a:avLst>
          </a:prstGeom>
          <a:solidFill>
            <a:srgbClr val="FFFFFF"/>
          </a:solidFill>
          <a:ln>
            <a:noFill/>
          </a:ln>
          <a:effectLst>
            <a:outerShdw blurRad="177800" sx="102000" sy="102000" algn="ctr" rotWithShape="0">
              <a:srgbClr val="023047">
                <a:alpha val="13725"/>
              </a:srgbClr>
            </a:outerShdw>
          </a:effectLst>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572" name="Google Shape;572;p86"/>
          <p:cNvSpPr/>
          <p:nvPr/>
        </p:nvSpPr>
        <p:spPr>
          <a:xfrm>
            <a:off x="3211661" y="3169609"/>
            <a:ext cx="2736307" cy="1738234"/>
          </a:xfrm>
          <a:prstGeom prst="roundRect">
            <a:avLst>
              <a:gd name="adj" fmla="val 5520"/>
            </a:avLst>
          </a:prstGeom>
          <a:solidFill>
            <a:srgbClr val="FFFFFF"/>
          </a:solidFill>
          <a:ln>
            <a:noFill/>
          </a:ln>
          <a:effectLst>
            <a:outerShdw blurRad="177800" sx="102000" sy="102000" algn="ctr" rotWithShape="0">
              <a:srgbClr val="023047">
                <a:alpha val="13725"/>
              </a:srgbClr>
            </a:outerShdw>
          </a:effectLst>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593" name="Google Shape;593;p86"/>
          <p:cNvSpPr/>
          <p:nvPr/>
        </p:nvSpPr>
        <p:spPr>
          <a:xfrm>
            <a:off x="6157365" y="3169609"/>
            <a:ext cx="2736307" cy="1738234"/>
          </a:xfrm>
          <a:prstGeom prst="roundRect">
            <a:avLst>
              <a:gd name="adj" fmla="val 5520"/>
            </a:avLst>
          </a:prstGeom>
          <a:solidFill>
            <a:srgbClr val="FFFFFF"/>
          </a:solidFill>
          <a:ln>
            <a:noFill/>
          </a:ln>
          <a:effectLst>
            <a:outerShdw blurRad="177800" sx="102000" sy="102000" algn="ctr" rotWithShape="0">
              <a:srgbClr val="023047">
                <a:alpha val="13725"/>
              </a:srgbClr>
            </a:outerShdw>
          </a:effectLst>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618" name="Google Shape;618;p86"/>
          <p:cNvSpPr/>
          <p:nvPr/>
        </p:nvSpPr>
        <p:spPr>
          <a:xfrm>
            <a:off x="6157365" y="1223008"/>
            <a:ext cx="2736307" cy="1738234"/>
          </a:xfrm>
          <a:prstGeom prst="roundRect">
            <a:avLst>
              <a:gd name="adj" fmla="val 5520"/>
            </a:avLst>
          </a:prstGeom>
          <a:solidFill>
            <a:srgbClr val="FFFFFF"/>
          </a:solidFill>
          <a:ln>
            <a:noFill/>
          </a:ln>
          <a:effectLst>
            <a:outerShdw blurRad="177800" sx="102000" sy="102000" algn="ctr" rotWithShape="0">
              <a:srgbClr val="023047">
                <a:alpha val="13725"/>
              </a:srgbClr>
            </a:outerShdw>
          </a:effectLst>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635" name="Google Shape;635;p86"/>
          <p:cNvSpPr/>
          <p:nvPr/>
        </p:nvSpPr>
        <p:spPr>
          <a:xfrm>
            <a:off x="3211661" y="1223008"/>
            <a:ext cx="2736307" cy="1738234"/>
          </a:xfrm>
          <a:prstGeom prst="roundRect">
            <a:avLst>
              <a:gd name="adj" fmla="val 5520"/>
            </a:avLst>
          </a:prstGeom>
          <a:solidFill>
            <a:srgbClr val="FFFFFF"/>
          </a:solidFill>
          <a:ln>
            <a:noFill/>
          </a:ln>
          <a:effectLst>
            <a:outerShdw blurRad="177800" sx="102000" sy="102000" algn="ctr" rotWithShape="0">
              <a:srgbClr val="023047">
                <a:alpha val="13725"/>
              </a:srgbClr>
            </a:outerShdw>
          </a:effectLst>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15" name="object 146">
            <a:extLst>
              <a:ext uri="{FF2B5EF4-FFF2-40B4-BE49-F238E27FC236}">
                <a16:creationId xmlns:a16="http://schemas.microsoft.com/office/drawing/2014/main" id="{BA489978-9712-D7EC-69E9-D81852047D19}"/>
              </a:ext>
            </a:extLst>
          </p:cNvPr>
          <p:cNvSpPr txBox="1">
            <a:spLocks/>
          </p:cNvSpPr>
          <p:nvPr/>
        </p:nvSpPr>
        <p:spPr>
          <a:xfrm>
            <a:off x="431799" y="1820699"/>
            <a:ext cx="2472482" cy="517500"/>
          </a:xfrm>
          <a:prstGeom prst="rect">
            <a:avLst/>
          </a:prstGeom>
        </p:spPr>
        <p:txBody>
          <a:bodyPr vert="horz" wrap="square" lIns="0" tIns="9575" rIns="0" bIns="0" rtlCol="0">
            <a:spAutoFit/>
          </a:bodyPr>
          <a:lstStyle/>
          <a:p>
            <a:pPr marL="9575" marR="3830" defTabSz="685800">
              <a:spcBef>
                <a:spcPts val="75"/>
              </a:spcBef>
            </a:pPr>
            <a:r>
              <a:rPr sz="1100" dirty="0">
                <a:solidFill>
                  <a:prstClr val="black"/>
                </a:solidFill>
                <a:latin typeface="Calibri" panose="020F0502020204030204" pitchFamily="34" charset="0"/>
                <a:cs typeface="Calibri" panose="020F0502020204030204" pitchFamily="34" charset="0"/>
              </a:rPr>
              <a:t>Benchmark your sales system, people, and practices against the</a:t>
            </a:r>
          </a:p>
          <a:p>
            <a:pPr marL="9575" defTabSz="685800"/>
            <a:r>
              <a:rPr sz="1100" dirty="0">
                <a:solidFill>
                  <a:prstClr val="black"/>
                </a:solidFill>
                <a:latin typeface="Calibri" panose="020F0502020204030204" pitchFamily="34" charset="0"/>
                <a:cs typeface="Calibri" panose="020F0502020204030204" pitchFamily="34" charset="0"/>
              </a:rPr>
              <a:t>best-performing sales organizations.</a:t>
            </a:r>
          </a:p>
        </p:txBody>
      </p:sp>
      <p:sp>
        <p:nvSpPr>
          <p:cNvPr id="16" name="object 153">
            <a:extLst>
              <a:ext uri="{FF2B5EF4-FFF2-40B4-BE49-F238E27FC236}">
                <a16:creationId xmlns:a16="http://schemas.microsoft.com/office/drawing/2014/main" id="{F7A6BBC1-56AE-5773-C0ED-13FB62A6CC77}"/>
              </a:ext>
            </a:extLst>
          </p:cNvPr>
          <p:cNvSpPr txBox="1">
            <a:spLocks/>
          </p:cNvSpPr>
          <p:nvPr/>
        </p:nvSpPr>
        <p:spPr>
          <a:xfrm>
            <a:off x="3343751" y="1820699"/>
            <a:ext cx="2534122" cy="856054"/>
          </a:xfrm>
          <a:prstGeom prst="rect">
            <a:avLst/>
          </a:prstGeom>
        </p:spPr>
        <p:txBody>
          <a:bodyPr vert="horz" wrap="square" lIns="0" tIns="9575" rIns="0" bIns="0" rtlCol="0">
            <a:spAutoFit/>
          </a:bodyPr>
          <a:lstStyle/>
          <a:p>
            <a:pPr marL="9575" marR="3830" defTabSz="685800">
              <a:spcBef>
                <a:spcPts val="75"/>
              </a:spcBef>
            </a:pPr>
            <a:r>
              <a:rPr sz="1100" dirty="0">
                <a:solidFill>
                  <a:prstClr val="black"/>
                </a:solidFill>
                <a:latin typeface="Calibri" panose="020F0502020204030204" pitchFamily="34" charset="0"/>
                <a:cs typeface="Calibri" panose="020F0502020204030204" pitchFamily="34" charset="0"/>
              </a:rPr>
              <a:t>Most organizations under-invest in some aspects of lead generation and vastly over-spend in other, They exhaust their resources before all the leads which could be generated are generated.</a:t>
            </a:r>
          </a:p>
        </p:txBody>
      </p:sp>
      <p:sp>
        <p:nvSpPr>
          <p:cNvPr id="17" name="object 198">
            <a:extLst>
              <a:ext uri="{FF2B5EF4-FFF2-40B4-BE49-F238E27FC236}">
                <a16:creationId xmlns:a16="http://schemas.microsoft.com/office/drawing/2014/main" id="{15B6B981-BB32-27F6-74A6-DFF023587E62}"/>
              </a:ext>
            </a:extLst>
          </p:cNvPr>
          <p:cNvSpPr txBox="1">
            <a:spLocks/>
          </p:cNvSpPr>
          <p:nvPr/>
        </p:nvSpPr>
        <p:spPr>
          <a:xfrm>
            <a:off x="6289454" y="1820699"/>
            <a:ext cx="2451027" cy="856054"/>
          </a:xfrm>
          <a:prstGeom prst="rect">
            <a:avLst/>
          </a:prstGeom>
        </p:spPr>
        <p:txBody>
          <a:bodyPr vert="horz" wrap="square" lIns="0" tIns="9575" rIns="0" bIns="0" rtlCol="0">
            <a:spAutoFit/>
          </a:bodyPr>
          <a:lstStyle/>
          <a:p>
            <a:pPr marL="9575" marR="61755" defTabSz="685800">
              <a:spcBef>
                <a:spcPts val="75"/>
              </a:spcBef>
            </a:pPr>
            <a:r>
              <a:rPr sz="1100" dirty="0">
                <a:solidFill>
                  <a:prstClr val="black"/>
                </a:solidFill>
                <a:latin typeface="Calibri" panose="020F0502020204030204" pitchFamily="34" charset="0"/>
                <a:cs typeface="Calibri" panose="020F0502020204030204" pitchFamily="34" charset="0"/>
              </a:rPr>
              <a:t>Shift from a talent-based, artistic sales system with the salesperson acting as the flighty “rock star” to a scientific,</a:t>
            </a:r>
          </a:p>
          <a:p>
            <a:pPr marL="9575" marR="3830" defTabSz="685800"/>
            <a:r>
              <a:rPr sz="1100" dirty="0">
                <a:solidFill>
                  <a:prstClr val="black"/>
                </a:solidFill>
                <a:latin typeface="Calibri" panose="020F0502020204030204" pitchFamily="34" charset="0"/>
                <a:cs typeface="Calibri" panose="020F0502020204030204" pitchFamily="34" charset="0"/>
              </a:rPr>
              <a:t>process-driven system where all reasonably talented salespeople can excel.</a:t>
            </a:r>
          </a:p>
        </p:txBody>
      </p:sp>
      <p:sp>
        <p:nvSpPr>
          <p:cNvPr id="18" name="object 155">
            <a:extLst>
              <a:ext uri="{FF2B5EF4-FFF2-40B4-BE49-F238E27FC236}">
                <a16:creationId xmlns:a16="http://schemas.microsoft.com/office/drawing/2014/main" id="{CBD38095-D636-2CDB-4912-C72E68FF9C66}"/>
              </a:ext>
            </a:extLst>
          </p:cNvPr>
          <p:cNvSpPr txBox="1">
            <a:spLocks/>
          </p:cNvSpPr>
          <p:nvPr/>
        </p:nvSpPr>
        <p:spPr>
          <a:xfrm>
            <a:off x="431800" y="3769194"/>
            <a:ext cx="2472480" cy="348223"/>
          </a:xfrm>
          <a:prstGeom prst="rect">
            <a:avLst/>
          </a:prstGeom>
        </p:spPr>
        <p:txBody>
          <a:bodyPr vert="horz" wrap="square" lIns="0" tIns="9575" rIns="0" bIns="0" rtlCol="0">
            <a:spAutoFit/>
          </a:bodyPr>
          <a:lstStyle/>
          <a:p>
            <a:pPr marL="9575" marR="3830" defTabSz="685800">
              <a:spcBef>
                <a:spcPts val="75"/>
              </a:spcBef>
            </a:pPr>
            <a:r>
              <a:rPr sz="1100" dirty="0">
                <a:solidFill>
                  <a:prstClr val="black"/>
                </a:solidFill>
                <a:latin typeface="Calibri" panose="020F0502020204030204" pitchFamily="34" charset="0"/>
                <a:cs typeface="Calibri" panose="020F0502020204030204" pitchFamily="34" charset="0"/>
              </a:rPr>
              <a:t>Fully leverage the power of crm&lt; social media, software tools, and a secret or two.</a:t>
            </a:r>
          </a:p>
        </p:txBody>
      </p:sp>
      <p:sp>
        <p:nvSpPr>
          <p:cNvPr id="19" name="object 158">
            <a:extLst>
              <a:ext uri="{FF2B5EF4-FFF2-40B4-BE49-F238E27FC236}">
                <a16:creationId xmlns:a16="http://schemas.microsoft.com/office/drawing/2014/main" id="{084E4B31-3BF2-4207-6529-D35CA7AF091C}"/>
              </a:ext>
            </a:extLst>
          </p:cNvPr>
          <p:cNvSpPr txBox="1">
            <a:spLocks/>
          </p:cNvSpPr>
          <p:nvPr/>
        </p:nvSpPr>
        <p:spPr>
          <a:xfrm>
            <a:off x="6289454" y="3769194"/>
            <a:ext cx="2451027" cy="686777"/>
          </a:xfrm>
          <a:prstGeom prst="rect">
            <a:avLst/>
          </a:prstGeom>
        </p:spPr>
        <p:txBody>
          <a:bodyPr vert="horz" wrap="square" lIns="0" tIns="9575" rIns="0" bIns="0" rtlCol="0">
            <a:spAutoFit/>
          </a:bodyPr>
          <a:lstStyle/>
          <a:p>
            <a:pPr marL="9575" marR="3830" defTabSz="685800">
              <a:spcBef>
                <a:spcPts val="75"/>
              </a:spcBef>
            </a:pPr>
            <a:r>
              <a:rPr sz="1100" dirty="0">
                <a:solidFill>
                  <a:prstClr val="black"/>
                </a:solidFill>
                <a:latin typeface="Calibri" panose="020F0502020204030204" pitchFamily="34" charset="0"/>
                <a:cs typeface="Calibri" panose="020F0502020204030204" pitchFamily="34" charset="0"/>
              </a:rPr>
              <a:t>Assess and improve individual salesperson skills and create acompensation model that encourages the right behaviors plus lowers the cost of sales.</a:t>
            </a:r>
          </a:p>
        </p:txBody>
      </p:sp>
      <p:sp>
        <p:nvSpPr>
          <p:cNvPr id="20" name="object 201">
            <a:extLst>
              <a:ext uri="{FF2B5EF4-FFF2-40B4-BE49-F238E27FC236}">
                <a16:creationId xmlns:a16="http://schemas.microsoft.com/office/drawing/2014/main" id="{D6F73D25-0273-AEA6-34B8-86DEB89E0E24}"/>
              </a:ext>
            </a:extLst>
          </p:cNvPr>
          <p:cNvSpPr txBox="1">
            <a:spLocks/>
          </p:cNvSpPr>
          <p:nvPr/>
        </p:nvSpPr>
        <p:spPr>
          <a:xfrm>
            <a:off x="3334157" y="3769194"/>
            <a:ext cx="2515788" cy="1025331"/>
          </a:xfrm>
          <a:prstGeom prst="rect">
            <a:avLst/>
          </a:prstGeom>
        </p:spPr>
        <p:txBody>
          <a:bodyPr vert="horz" wrap="square" lIns="0" tIns="9575" rIns="0" bIns="0" rtlCol="0">
            <a:spAutoFit/>
          </a:bodyPr>
          <a:lstStyle/>
          <a:p>
            <a:pPr marL="9575" marR="3830" defTabSz="685800">
              <a:spcBef>
                <a:spcPts val="75"/>
              </a:spcBef>
            </a:pPr>
            <a:r>
              <a:rPr sz="1100" dirty="0">
                <a:solidFill>
                  <a:prstClr val="black"/>
                </a:solidFill>
                <a:latin typeface="Calibri" panose="020F0502020204030204" pitchFamily="34" charset="0"/>
                <a:cs typeface="Calibri" panose="020F0502020204030204" pitchFamily="34" charset="0"/>
              </a:rPr>
              <a:t>Give individual coaching to salespeople because it’s much more effective than training alone.</a:t>
            </a:r>
          </a:p>
          <a:p>
            <a:pPr marL="9575" marR="50745" defTabSz="685800"/>
            <a:r>
              <a:rPr sz="1100" dirty="0">
                <a:solidFill>
                  <a:prstClr val="black"/>
                </a:solidFill>
                <a:latin typeface="Calibri" panose="020F0502020204030204" pitchFamily="34" charset="0"/>
                <a:cs typeface="Calibri" panose="020F0502020204030204" pitchFamily="34" charset="0"/>
              </a:rPr>
              <a:t>Create a sales pipeline model and manage to it so salespeople are held accountable and future sales can become predictable.</a:t>
            </a:r>
          </a:p>
        </p:txBody>
      </p:sp>
      <p:sp>
        <p:nvSpPr>
          <p:cNvPr id="3" name="object 144">
            <a:extLst>
              <a:ext uri="{FF2B5EF4-FFF2-40B4-BE49-F238E27FC236}">
                <a16:creationId xmlns:a16="http://schemas.microsoft.com/office/drawing/2014/main" id="{2E7C68A2-4C7A-D954-012F-F25EFEA2E70F}"/>
              </a:ext>
            </a:extLst>
          </p:cNvPr>
          <p:cNvSpPr txBox="1"/>
          <p:nvPr/>
        </p:nvSpPr>
        <p:spPr>
          <a:xfrm>
            <a:off x="795045" y="1326297"/>
            <a:ext cx="1691515" cy="444627"/>
          </a:xfrm>
          <a:prstGeom prst="rect">
            <a:avLst/>
          </a:prstGeom>
        </p:spPr>
        <p:txBody>
          <a:bodyPr vert="horz" wrap="square" lIns="0" tIns="17234" rIns="0" bIns="0" rtlCol="0" anchor="t">
            <a:spAutoFit/>
          </a:bodyPr>
          <a:lstStyle/>
          <a:p>
            <a:pPr marL="9575" marR="3830" defTabSz="685800">
              <a:spcBef>
                <a:spcPts val="136"/>
              </a:spcBef>
            </a:pPr>
            <a:r>
              <a:rPr b="1" dirty="0">
                <a:solidFill>
                  <a:srgbClr val="1F2247"/>
                </a:solidFill>
                <a:latin typeface="Calibri" panose="020F0502020204030204" pitchFamily="34" charset="0"/>
                <a:cs typeface="Calibri" panose="020F0502020204030204" pitchFamily="34" charset="0"/>
              </a:rPr>
              <a:t>Sales Best Practices Audit</a:t>
            </a:r>
            <a:endParaRPr dirty="0">
              <a:solidFill>
                <a:srgbClr val="1F2247"/>
              </a:solidFill>
              <a:latin typeface="Calibri" panose="020F0502020204030204" pitchFamily="34" charset="0"/>
              <a:cs typeface="Calibri" panose="020F0502020204030204" pitchFamily="34" charset="0"/>
            </a:endParaRPr>
          </a:p>
        </p:txBody>
      </p:sp>
      <p:sp>
        <p:nvSpPr>
          <p:cNvPr id="4" name="object 145">
            <a:extLst>
              <a:ext uri="{FF2B5EF4-FFF2-40B4-BE49-F238E27FC236}">
                <a16:creationId xmlns:a16="http://schemas.microsoft.com/office/drawing/2014/main" id="{74FE6552-E862-C12D-DFA3-0D1FE46DFC36}"/>
              </a:ext>
            </a:extLst>
          </p:cNvPr>
          <p:cNvSpPr txBox="1"/>
          <p:nvPr/>
        </p:nvSpPr>
        <p:spPr>
          <a:xfrm>
            <a:off x="398979" y="1296678"/>
            <a:ext cx="328409" cy="380989"/>
          </a:xfrm>
          <a:prstGeom prst="rect">
            <a:avLst/>
          </a:prstGeom>
        </p:spPr>
        <p:txBody>
          <a:bodyPr vert="horz" wrap="square" lIns="0" tIns="9575" rIns="0" bIns="0" rtlCol="0">
            <a:spAutoFit/>
          </a:bodyPr>
          <a:lstStyle/>
          <a:p>
            <a:pPr marL="9575" defTabSz="685800">
              <a:spcBef>
                <a:spcPts val="75"/>
              </a:spcBef>
            </a:pPr>
            <a:r>
              <a:rPr sz="2413" b="1" dirty="0">
                <a:solidFill>
                  <a:schemeClr val="accent3"/>
                </a:solidFill>
                <a:latin typeface="Calibri" panose="020F0502020204030204" pitchFamily="34" charset="0"/>
                <a:cs typeface="Calibri" panose="020F0502020204030204" pitchFamily="34" charset="0"/>
              </a:rPr>
              <a:t>01</a:t>
            </a:r>
            <a:endParaRPr sz="2413" dirty="0">
              <a:solidFill>
                <a:schemeClr val="accent3"/>
              </a:solidFill>
              <a:latin typeface="Calibri" panose="020F0502020204030204" pitchFamily="34" charset="0"/>
              <a:cs typeface="Calibri" panose="020F0502020204030204" pitchFamily="34" charset="0"/>
            </a:endParaRPr>
          </a:p>
        </p:txBody>
      </p:sp>
      <p:sp>
        <p:nvSpPr>
          <p:cNvPr id="5" name="object 154">
            <a:extLst>
              <a:ext uri="{FF2B5EF4-FFF2-40B4-BE49-F238E27FC236}">
                <a16:creationId xmlns:a16="http://schemas.microsoft.com/office/drawing/2014/main" id="{C13B7AB8-55F1-8F1F-573B-651BBCC3BC2E}"/>
              </a:ext>
            </a:extLst>
          </p:cNvPr>
          <p:cNvSpPr txBox="1"/>
          <p:nvPr/>
        </p:nvSpPr>
        <p:spPr>
          <a:xfrm>
            <a:off x="795044" y="3289559"/>
            <a:ext cx="1800247" cy="232846"/>
          </a:xfrm>
          <a:prstGeom prst="rect">
            <a:avLst/>
          </a:prstGeom>
        </p:spPr>
        <p:txBody>
          <a:bodyPr vert="horz" wrap="square" lIns="0" tIns="17234" rIns="0" bIns="0" rtlCol="0" anchor="t">
            <a:spAutoFit/>
          </a:bodyPr>
          <a:lstStyle/>
          <a:p>
            <a:pPr marL="9575" marR="3830" defTabSz="685800">
              <a:spcBef>
                <a:spcPts val="136"/>
              </a:spcBef>
            </a:pPr>
            <a:r>
              <a:rPr b="1" dirty="0">
                <a:solidFill>
                  <a:srgbClr val="1F2247"/>
                </a:solidFill>
                <a:latin typeface="Calibri" panose="020F0502020204030204" pitchFamily="34" charset="0"/>
                <a:cs typeface="Calibri" panose="020F0502020204030204" pitchFamily="34" charset="0"/>
              </a:rPr>
              <a:t>Leverage Technology</a:t>
            </a:r>
            <a:endParaRPr dirty="0">
              <a:solidFill>
                <a:srgbClr val="1F2247"/>
              </a:solidFill>
              <a:latin typeface="Calibri" panose="020F0502020204030204" pitchFamily="34" charset="0"/>
              <a:cs typeface="Calibri" panose="020F0502020204030204" pitchFamily="34" charset="0"/>
            </a:endParaRPr>
          </a:p>
        </p:txBody>
      </p:sp>
      <p:sp>
        <p:nvSpPr>
          <p:cNvPr id="6" name="object 156">
            <a:extLst>
              <a:ext uri="{FF2B5EF4-FFF2-40B4-BE49-F238E27FC236}">
                <a16:creationId xmlns:a16="http://schemas.microsoft.com/office/drawing/2014/main" id="{5070E8E6-27C6-63DD-004A-8F4BFB487C3F}"/>
              </a:ext>
            </a:extLst>
          </p:cNvPr>
          <p:cNvSpPr txBox="1"/>
          <p:nvPr/>
        </p:nvSpPr>
        <p:spPr>
          <a:xfrm>
            <a:off x="6685519" y="3289559"/>
            <a:ext cx="1794385" cy="448289"/>
          </a:xfrm>
          <a:prstGeom prst="rect">
            <a:avLst/>
          </a:prstGeom>
        </p:spPr>
        <p:txBody>
          <a:bodyPr vert="horz" wrap="square" lIns="0" tIns="17234" rIns="0" bIns="0" rtlCol="0" anchor="t">
            <a:spAutoFit/>
          </a:bodyPr>
          <a:lstStyle/>
          <a:p>
            <a:pPr marL="9575" marR="3830" defTabSz="685800">
              <a:spcBef>
                <a:spcPts val="136"/>
              </a:spcBef>
            </a:pPr>
            <a:r>
              <a:rPr b="1" dirty="0">
                <a:solidFill>
                  <a:srgbClr val="1F2247"/>
                </a:solidFill>
                <a:latin typeface="Calibri" panose="020F0502020204030204" pitchFamily="34" charset="0"/>
                <a:cs typeface="Calibri" panose="020F0502020204030204" pitchFamily="34" charset="0"/>
              </a:rPr>
              <a:t>Improve Salesperson Performance</a:t>
            </a:r>
            <a:endParaRPr dirty="0">
              <a:solidFill>
                <a:srgbClr val="1F2247"/>
              </a:solidFill>
              <a:latin typeface="Calibri" panose="020F0502020204030204" pitchFamily="34" charset="0"/>
              <a:cs typeface="Calibri" panose="020F0502020204030204" pitchFamily="34" charset="0"/>
            </a:endParaRPr>
          </a:p>
        </p:txBody>
      </p:sp>
      <p:sp>
        <p:nvSpPr>
          <p:cNvPr id="7" name="object 196">
            <a:extLst>
              <a:ext uri="{FF2B5EF4-FFF2-40B4-BE49-F238E27FC236}">
                <a16:creationId xmlns:a16="http://schemas.microsoft.com/office/drawing/2014/main" id="{4725FF13-8FBF-3457-3169-7F48151C27CE}"/>
              </a:ext>
            </a:extLst>
          </p:cNvPr>
          <p:cNvSpPr txBox="1"/>
          <p:nvPr/>
        </p:nvSpPr>
        <p:spPr>
          <a:xfrm>
            <a:off x="6685521" y="1326298"/>
            <a:ext cx="2139274" cy="448289"/>
          </a:xfrm>
          <a:prstGeom prst="rect">
            <a:avLst/>
          </a:prstGeom>
        </p:spPr>
        <p:txBody>
          <a:bodyPr vert="horz" wrap="square" lIns="0" tIns="17234" rIns="0" bIns="0" rtlCol="0" anchor="t">
            <a:spAutoFit/>
          </a:bodyPr>
          <a:lstStyle/>
          <a:p>
            <a:pPr marL="9575" marR="3830" defTabSz="685800">
              <a:spcBef>
                <a:spcPts val="136"/>
              </a:spcBef>
            </a:pPr>
            <a:r>
              <a:rPr b="1" dirty="0">
                <a:solidFill>
                  <a:srgbClr val="1F2247"/>
                </a:solidFill>
                <a:latin typeface="Calibri" panose="020F0502020204030204" pitchFamily="34" charset="0"/>
                <a:cs typeface="Calibri" panose="020F0502020204030204" pitchFamily="34" charset="0"/>
              </a:rPr>
              <a:t>Create a Proven &amp; Repeatable Sales Process</a:t>
            </a:r>
            <a:endParaRPr dirty="0">
              <a:solidFill>
                <a:srgbClr val="1F2247"/>
              </a:solidFill>
              <a:latin typeface="Calibri" panose="020F0502020204030204" pitchFamily="34" charset="0"/>
              <a:cs typeface="Calibri" panose="020F0502020204030204" pitchFamily="34" charset="0"/>
            </a:endParaRPr>
          </a:p>
        </p:txBody>
      </p:sp>
      <p:sp>
        <p:nvSpPr>
          <p:cNvPr id="8" name="object 197">
            <a:extLst>
              <a:ext uri="{FF2B5EF4-FFF2-40B4-BE49-F238E27FC236}">
                <a16:creationId xmlns:a16="http://schemas.microsoft.com/office/drawing/2014/main" id="{2382CE35-7F46-4384-5647-25E3655D5674}"/>
              </a:ext>
            </a:extLst>
          </p:cNvPr>
          <p:cNvSpPr txBox="1"/>
          <p:nvPr/>
        </p:nvSpPr>
        <p:spPr>
          <a:xfrm>
            <a:off x="6289454" y="1296678"/>
            <a:ext cx="401177" cy="380989"/>
          </a:xfrm>
          <a:prstGeom prst="rect">
            <a:avLst/>
          </a:prstGeom>
        </p:spPr>
        <p:txBody>
          <a:bodyPr vert="horz" wrap="square" lIns="0" tIns="9575" rIns="0" bIns="0" rtlCol="0">
            <a:spAutoFit/>
          </a:bodyPr>
          <a:lstStyle/>
          <a:p>
            <a:pPr marL="9575" defTabSz="685800">
              <a:spcBef>
                <a:spcPts val="75"/>
              </a:spcBef>
            </a:pPr>
            <a:r>
              <a:rPr sz="2413" b="1" dirty="0">
                <a:solidFill>
                  <a:schemeClr val="accent3"/>
                </a:solidFill>
                <a:latin typeface="Calibri" panose="020F0502020204030204" pitchFamily="34" charset="0"/>
                <a:cs typeface="Calibri" panose="020F0502020204030204" pitchFamily="34" charset="0"/>
              </a:rPr>
              <a:t>03</a:t>
            </a:r>
            <a:endParaRPr sz="2413" dirty="0">
              <a:solidFill>
                <a:schemeClr val="accent3"/>
              </a:solidFill>
              <a:latin typeface="Calibri" panose="020F0502020204030204" pitchFamily="34" charset="0"/>
              <a:cs typeface="Calibri" panose="020F0502020204030204" pitchFamily="34" charset="0"/>
            </a:endParaRPr>
          </a:p>
        </p:txBody>
      </p:sp>
      <p:sp>
        <p:nvSpPr>
          <p:cNvPr id="9" name="object 199">
            <a:extLst>
              <a:ext uri="{FF2B5EF4-FFF2-40B4-BE49-F238E27FC236}">
                <a16:creationId xmlns:a16="http://schemas.microsoft.com/office/drawing/2014/main" id="{9B5D782E-7EB0-CEB5-CED0-C8F7A434D31C}"/>
              </a:ext>
            </a:extLst>
          </p:cNvPr>
          <p:cNvSpPr txBox="1"/>
          <p:nvPr/>
        </p:nvSpPr>
        <p:spPr>
          <a:xfrm>
            <a:off x="3739817" y="3289558"/>
            <a:ext cx="1752876" cy="440556"/>
          </a:xfrm>
          <a:prstGeom prst="rect">
            <a:avLst/>
          </a:prstGeom>
        </p:spPr>
        <p:txBody>
          <a:bodyPr vert="horz" wrap="square" lIns="0" tIns="9575" rIns="0" bIns="0" rtlCol="0" anchor="t">
            <a:spAutoFit/>
          </a:bodyPr>
          <a:lstStyle/>
          <a:p>
            <a:pPr marL="9575" defTabSz="685800">
              <a:spcBef>
                <a:spcPts val="75"/>
              </a:spcBef>
            </a:pPr>
            <a:r>
              <a:rPr b="1" dirty="0">
                <a:solidFill>
                  <a:srgbClr val="1F2247"/>
                </a:solidFill>
                <a:latin typeface="Calibri" panose="020F0502020204030204" pitchFamily="34" charset="0"/>
                <a:cs typeface="Calibri" panose="020F0502020204030204" pitchFamily="34" charset="0"/>
              </a:rPr>
              <a:t>Improve</a:t>
            </a:r>
            <a:r>
              <a:rPr lang="en-US" dirty="0">
                <a:solidFill>
                  <a:srgbClr val="1F2247"/>
                </a:solidFill>
                <a:latin typeface="Calibri" panose="020F0502020204030204" pitchFamily="34" charset="0"/>
                <a:cs typeface="Calibri" panose="020F0502020204030204" pitchFamily="34" charset="0"/>
              </a:rPr>
              <a:t> </a:t>
            </a:r>
            <a:r>
              <a:rPr b="1" dirty="0">
                <a:solidFill>
                  <a:srgbClr val="1F2247"/>
                </a:solidFill>
                <a:latin typeface="Calibri" panose="020F0502020204030204" pitchFamily="34" charset="0"/>
                <a:cs typeface="Calibri" panose="020F0502020204030204" pitchFamily="34" charset="0"/>
              </a:rPr>
              <a:t>Sales Management</a:t>
            </a:r>
            <a:endParaRPr dirty="0">
              <a:solidFill>
                <a:srgbClr val="1F2247"/>
              </a:solidFill>
              <a:latin typeface="Calibri" panose="020F0502020204030204" pitchFamily="34" charset="0"/>
              <a:cs typeface="Calibri" panose="020F0502020204030204" pitchFamily="34" charset="0"/>
            </a:endParaRPr>
          </a:p>
        </p:txBody>
      </p:sp>
      <p:sp>
        <p:nvSpPr>
          <p:cNvPr id="10" name="object 200">
            <a:extLst>
              <a:ext uri="{FF2B5EF4-FFF2-40B4-BE49-F238E27FC236}">
                <a16:creationId xmlns:a16="http://schemas.microsoft.com/office/drawing/2014/main" id="{3D3E4EFB-CD88-34FF-8286-7405059CC6D6}"/>
              </a:ext>
            </a:extLst>
          </p:cNvPr>
          <p:cNvSpPr txBox="1"/>
          <p:nvPr/>
        </p:nvSpPr>
        <p:spPr>
          <a:xfrm>
            <a:off x="3343750" y="3256786"/>
            <a:ext cx="415061" cy="380989"/>
          </a:xfrm>
          <a:prstGeom prst="rect">
            <a:avLst/>
          </a:prstGeom>
        </p:spPr>
        <p:txBody>
          <a:bodyPr vert="horz" wrap="square" lIns="0" tIns="9575" rIns="0" bIns="0" rtlCol="0">
            <a:spAutoFit/>
          </a:bodyPr>
          <a:lstStyle/>
          <a:p>
            <a:pPr marL="9575" defTabSz="685800">
              <a:spcBef>
                <a:spcPts val="75"/>
              </a:spcBef>
            </a:pPr>
            <a:r>
              <a:rPr sz="2413" b="1" dirty="0">
                <a:solidFill>
                  <a:schemeClr val="accent3"/>
                </a:solidFill>
                <a:latin typeface="Calibri" panose="020F0502020204030204" pitchFamily="34" charset="0"/>
                <a:cs typeface="Calibri" panose="020F0502020204030204" pitchFamily="34" charset="0"/>
              </a:rPr>
              <a:t>05</a:t>
            </a:r>
            <a:endParaRPr sz="2413">
              <a:solidFill>
                <a:schemeClr val="accent3"/>
              </a:solidFill>
              <a:latin typeface="Calibri" panose="020F0502020204030204" pitchFamily="34" charset="0"/>
              <a:cs typeface="Calibri" panose="020F0502020204030204" pitchFamily="34" charset="0"/>
            </a:endParaRPr>
          </a:p>
        </p:txBody>
      </p:sp>
      <p:sp>
        <p:nvSpPr>
          <p:cNvPr id="11" name="object 196">
            <a:extLst>
              <a:ext uri="{FF2B5EF4-FFF2-40B4-BE49-F238E27FC236}">
                <a16:creationId xmlns:a16="http://schemas.microsoft.com/office/drawing/2014/main" id="{6390493A-E851-6F39-5509-37D331A82F21}"/>
              </a:ext>
            </a:extLst>
          </p:cNvPr>
          <p:cNvSpPr txBox="1"/>
          <p:nvPr/>
        </p:nvSpPr>
        <p:spPr>
          <a:xfrm>
            <a:off x="3739817" y="1326298"/>
            <a:ext cx="2736306" cy="461114"/>
          </a:xfrm>
          <a:prstGeom prst="rect">
            <a:avLst/>
          </a:prstGeom>
        </p:spPr>
        <p:txBody>
          <a:bodyPr vert="horz" wrap="square" lIns="0" tIns="17234" rIns="0" bIns="0" rtlCol="0" anchor="t">
            <a:spAutoFit/>
          </a:bodyPr>
          <a:lstStyle/>
          <a:p>
            <a:pPr marL="9575" marR="3830" defTabSz="685800">
              <a:spcBef>
                <a:spcPts val="136"/>
              </a:spcBef>
            </a:pPr>
            <a:r>
              <a:rPr lang="en-IN" b="1" dirty="0">
                <a:solidFill>
                  <a:srgbClr val="1F2247"/>
                </a:solidFill>
                <a:latin typeface="Calibri" panose="020F0502020204030204" pitchFamily="34" charset="0"/>
                <a:cs typeface="Calibri" panose="020F0502020204030204" pitchFamily="34" charset="0"/>
              </a:rPr>
              <a:t>Increase Lead</a:t>
            </a:r>
          </a:p>
          <a:p>
            <a:pPr marL="9575" marR="3830" defTabSz="685800">
              <a:spcBef>
                <a:spcPts val="136"/>
              </a:spcBef>
            </a:pPr>
            <a:r>
              <a:rPr lang="en-IN" b="1" dirty="0">
                <a:solidFill>
                  <a:srgbClr val="1F2247"/>
                </a:solidFill>
                <a:latin typeface="Calibri" panose="020F0502020204030204" pitchFamily="34" charset="0"/>
                <a:cs typeface="Calibri" panose="020F0502020204030204" pitchFamily="34" charset="0"/>
              </a:rPr>
              <a:t>Generation Efficiency</a:t>
            </a:r>
            <a:endParaRPr lang="en-IN" dirty="0">
              <a:solidFill>
                <a:srgbClr val="1F2247"/>
              </a:solidFill>
              <a:latin typeface="Calibri" panose="020F0502020204030204" pitchFamily="34" charset="0"/>
              <a:cs typeface="Calibri" panose="020F0502020204030204" pitchFamily="34" charset="0"/>
            </a:endParaRPr>
          </a:p>
        </p:txBody>
      </p:sp>
      <p:sp>
        <p:nvSpPr>
          <p:cNvPr id="12" name="object 145">
            <a:extLst>
              <a:ext uri="{FF2B5EF4-FFF2-40B4-BE49-F238E27FC236}">
                <a16:creationId xmlns:a16="http://schemas.microsoft.com/office/drawing/2014/main" id="{BD13EF17-62A8-F184-32B1-26A17157BB1F}"/>
              </a:ext>
            </a:extLst>
          </p:cNvPr>
          <p:cNvSpPr txBox="1"/>
          <p:nvPr/>
        </p:nvSpPr>
        <p:spPr>
          <a:xfrm>
            <a:off x="3343750" y="1296678"/>
            <a:ext cx="328409" cy="380989"/>
          </a:xfrm>
          <a:prstGeom prst="rect">
            <a:avLst/>
          </a:prstGeom>
        </p:spPr>
        <p:txBody>
          <a:bodyPr vert="horz" wrap="square" lIns="0" tIns="9575" rIns="0" bIns="0" rtlCol="0">
            <a:spAutoFit/>
          </a:bodyPr>
          <a:lstStyle/>
          <a:p>
            <a:pPr marL="9575" defTabSz="685800">
              <a:spcBef>
                <a:spcPts val="75"/>
              </a:spcBef>
            </a:pPr>
            <a:r>
              <a:rPr lang="en-US" sz="2413" b="1" dirty="0">
                <a:solidFill>
                  <a:schemeClr val="accent3"/>
                </a:solidFill>
                <a:latin typeface="Calibri" panose="020F0502020204030204" pitchFamily="34" charset="0"/>
                <a:cs typeface="Calibri" panose="020F0502020204030204" pitchFamily="34" charset="0"/>
              </a:rPr>
              <a:t>02</a:t>
            </a:r>
            <a:endParaRPr sz="2413" dirty="0">
              <a:solidFill>
                <a:schemeClr val="accent3"/>
              </a:solidFill>
              <a:latin typeface="Calibri" panose="020F0502020204030204" pitchFamily="34" charset="0"/>
              <a:cs typeface="Calibri" panose="020F0502020204030204" pitchFamily="34" charset="0"/>
            </a:endParaRPr>
          </a:p>
        </p:txBody>
      </p:sp>
      <p:sp>
        <p:nvSpPr>
          <p:cNvPr id="13" name="object 145">
            <a:extLst>
              <a:ext uri="{FF2B5EF4-FFF2-40B4-BE49-F238E27FC236}">
                <a16:creationId xmlns:a16="http://schemas.microsoft.com/office/drawing/2014/main" id="{6EF8D3E8-A790-F86B-15CA-8A33B486A8A3}"/>
              </a:ext>
            </a:extLst>
          </p:cNvPr>
          <p:cNvSpPr txBox="1"/>
          <p:nvPr/>
        </p:nvSpPr>
        <p:spPr>
          <a:xfrm>
            <a:off x="398979" y="3256786"/>
            <a:ext cx="328409" cy="380989"/>
          </a:xfrm>
          <a:prstGeom prst="rect">
            <a:avLst/>
          </a:prstGeom>
        </p:spPr>
        <p:txBody>
          <a:bodyPr vert="horz" wrap="square" lIns="0" tIns="9575" rIns="0" bIns="0" rtlCol="0">
            <a:spAutoFit/>
          </a:bodyPr>
          <a:lstStyle/>
          <a:p>
            <a:pPr marL="9575" defTabSz="685800">
              <a:spcBef>
                <a:spcPts val="75"/>
              </a:spcBef>
            </a:pPr>
            <a:r>
              <a:rPr lang="en-US" sz="2413" b="1" dirty="0">
                <a:solidFill>
                  <a:schemeClr val="accent3"/>
                </a:solidFill>
                <a:latin typeface="Calibri" panose="020F0502020204030204" pitchFamily="34" charset="0"/>
                <a:cs typeface="Calibri" panose="020F0502020204030204" pitchFamily="34" charset="0"/>
              </a:rPr>
              <a:t>04</a:t>
            </a:r>
            <a:endParaRPr sz="2413" dirty="0">
              <a:solidFill>
                <a:schemeClr val="accent3"/>
              </a:solidFill>
              <a:latin typeface="Calibri" panose="020F0502020204030204" pitchFamily="34" charset="0"/>
              <a:cs typeface="Calibri" panose="020F0502020204030204" pitchFamily="34" charset="0"/>
            </a:endParaRPr>
          </a:p>
        </p:txBody>
      </p:sp>
      <p:sp>
        <p:nvSpPr>
          <p:cNvPr id="14" name="object 145">
            <a:extLst>
              <a:ext uri="{FF2B5EF4-FFF2-40B4-BE49-F238E27FC236}">
                <a16:creationId xmlns:a16="http://schemas.microsoft.com/office/drawing/2014/main" id="{AAC7EBDD-49A7-63D1-4A6C-157DAE79A393}"/>
              </a:ext>
            </a:extLst>
          </p:cNvPr>
          <p:cNvSpPr txBox="1"/>
          <p:nvPr/>
        </p:nvSpPr>
        <p:spPr>
          <a:xfrm>
            <a:off x="6289454" y="3256786"/>
            <a:ext cx="328409" cy="380989"/>
          </a:xfrm>
          <a:prstGeom prst="rect">
            <a:avLst/>
          </a:prstGeom>
        </p:spPr>
        <p:txBody>
          <a:bodyPr vert="horz" wrap="square" lIns="0" tIns="9575" rIns="0" bIns="0" rtlCol="0">
            <a:spAutoFit/>
          </a:bodyPr>
          <a:lstStyle/>
          <a:p>
            <a:pPr marL="9575" defTabSz="685800">
              <a:spcBef>
                <a:spcPts val="75"/>
              </a:spcBef>
            </a:pPr>
            <a:r>
              <a:rPr lang="en-US" sz="2413" b="1" dirty="0">
                <a:solidFill>
                  <a:schemeClr val="accent3"/>
                </a:solidFill>
                <a:latin typeface="Calibri" panose="020F0502020204030204" pitchFamily="34" charset="0"/>
                <a:cs typeface="Calibri" panose="020F0502020204030204" pitchFamily="34" charset="0"/>
              </a:rPr>
              <a:t>06</a:t>
            </a:r>
            <a:endParaRPr sz="2413" dirty="0">
              <a:solidFill>
                <a:schemeClr val="accent3"/>
              </a:solidFill>
              <a:latin typeface="Calibri" panose="020F0502020204030204" pitchFamily="34" charset="0"/>
              <a:cs typeface="Calibri" panose="020F0502020204030204" pitchFamily="34" charset="0"/>
            </a:endParaRPr>
          </a:p>
        </p:txBody>
      </p:sp>
      <p:grpSp>
        <p:nvGrpSpPr>
          <p:cNvPr id="513" name="Group 512">
            <a:extLst>
              <a:ext uri="{FF2B5EF4-FFF2-40B4-BE49-F238E27FC236}">
                <a16:creationId xmlns:a16="http://schemas.microsoft.com/office/drawing/2014/main" id="{E8E74DA3-346F-998D-2FD8-E020298E6F87}"/>
              </a:ext>
            </a:extLst>
          </p:cNvPr>
          <p:cNvGrpSpPr/>
          <p:nvPr/>
        </p:nvGrpSpPr>
        <p:grpSpPr>
          <a:xfrm>
            <a:off x="5322758" y="1033806"/>
            <a:ext cx="491193" cy="491193"/>
            <a:chOff x="5221338" y="899994"/>
            <a:chExt cx="491193" cy="491193"/>
          </a:xfrm>
        </p:grpSpPr>
        <p:sp>
          <p:nvSpPr>
            <p:cNvPr id="514" name="Google Shape;658;p87">
              <a:extLst>
                <a:ext uri="{FF2B5EF4-FFF2-40B4-BE49-F238E27FC236}">
                  <a16:creationId xmlns:a16="http://schemas.microsoft.com/office/drawing/2014/main" id="{4ECE2E1D-240C-E6FE-D230-348C80538A9D}"/>
                </a:ext>
              </a:extLst>
            </p:cNvPr>
            <p:cNvSpPr/>
            <p:nvPr/>
          </p:nvSpPr>
          <p:spPr>
            <a:xfrm>
              <a:off x="5221338" y="899994"/>
              <a:ext cx="491193" cy="491193"/>
            </a:xfrm>
            <a:prstGeom prst="ellipse">
              <a:avLst/>
            </a:prstGeom>
            <a:solidFill>
              <a:schemeClr val="accent3"/>
            </a:solidFill>
            <a:ln>
              <a:noFill/>
            </a:ln>
          </p:spPr>
          <p:txBody>
            <a:bodyPr spcFirstLastPara="1" wrap="square" lIns="68569" tIns="34275" rIns="68569" bIns="34275" anchor="ctr" anchorCtr="0">
              <a:noAutofit/>
            </a:bodyPr>
            <a:lstStyle/>
            <a:p>
              <a:pPr algn="ctr" defTabSz="685800"/>
              <a:endParaRPr sz="1350">
                <a:solidFill>
                  <a:prstClr val="white"/>
                </a:solidFill>
              </a:endParaRPr>
            </a:p>
          </p:txBody>
        </p:sp>
        <p:grpSp>
          <p:nvGrpSpPr>
            <p:cNvPr id="515" name="Group 514">
              <a:extLst>
                <a:ext uri="{FF2B5EF4-FFF2-40B4-BE49-F238E27FC236}">
                  <a16:creationId xmlns:a16="http://schemas.microsoft.com/office/drawing/2014/main" id="{6DE8F372-2598-D792-A32B-7AA3F93AACB5}"/>
                </a:ext>
              </a:extLst>
            </p:cNvPr>
            <p:cNvGrpSpPr/>
            <p:nvPr/>
          </p:nvGrpSpPr>
          <p:grpSpPr>
            <a:xfrm>
              <a:off x="5352661" y="1040963"/>
              <a:ext cx="228548" cy="209256"/>
              <a:chOff x="17921460" y="3893081"/>
              <a:chExt cx="934487" cy="855611"/>
            </a:xfrm>
            <a:solidFill>
              <a:schemeClr val="bg1"/>
            </a:solidFill>
          </p:grpSpPr>
          <p:sp>
            <p:nvSpPr>
              <p:cNvPr id="516" name="object 176">
                <a:extLst>
                  <a:ext uri="{FF2B5EF4-FFF2-40B4-BE49-F238E27FC236}">
                    <a16:creationId xmlns:a16="http://schemas.microsoft.com/office/drawing/2014/main" id="{651E173D-DCAF-71FE-3131-4F6B3E84CB45}"/>
                  </a:ext>
                </a:extLst>
              </p:cNvPr>
              <p:cNvSpPr/>
              <p:nvPr/>
            </p:nvSpPr>
            <p:spPr>
              <a:xfrm>
                <a:off x="18107877" y="4455891"/>
                <a:ext cx="132962" cy="214842"/>
              </a:xfrm>
              <a:custGeom>
                <a:avLst/>
                <a:gdLst/>
                <a:ahLst/>
                <a:cxnLst/>
                <a:rect l="l" t="t" r="r" b="b"/>
                <a:pathLst>
                  <a:path w="112394" h="181610">
                    <a:moveTo>
                      <a:pt x="111988" y="0"/>
                    </a:moveTo>
                    <a:lnTo>
                      <a:pt x="0" y="0"/>
                    </a:lnTo>
                    <a:lnTo>
                      <a:pt x="0" y="181241"/>
                    </a:lnTo>
                    <a:lnTo>
                      <a:pt x="111988" y="181241"/>
                    </a:lnTo>
                    <a:lnTo>
                      <a:pt x="111988" y="0"/>
                    </a:lnTo>
                    <a:close/>
                  </a:path>
                </a:pathLst>
              </a:custGeom>
              <a:noFill/>
            </p:spPr>
            <p:txBody>
              <a:bodyPr wrap="square" lIns="0" tIns="0" rIns="0" bIns="0" rtlCol="0"/>
              <a:lstStyle/>
              <a:p>
                <a:pPr defTabSz="685800"/>
                <a:endParaRPr sz="893">
                  <a:latin typeface="Calibri" panose="020F0502020204030204" pitchFamily="34" charset="0"/>
                  <a:cs typeface="Calibri" panose="020F0502020204030204" pitchFamily="34" charset="0"/>
                </a:endParaRPr>
              </a:p>
            </p:txBody>
          </p:sp>
          <p:sp>
            <p:nvSpPr>
              <p:cNvPr id="517" name="object 177">
                <a:extLst>
                  <a:ext uri="{FF2B5EF4-FFF2-40B4-BE49-F238E27FC236}">
                    <a16:creationId xmlns:a16="http://schemas.microsoft.com/office/drawing/2014/main" id="{6ABA5DE6-7811-D3D8-45D9-59523C8602E9}"/>
                  </a:ext>
                </a:extLst>
              </p:cNvPr>
              <p:cNvSpPr/>
              <p:nvPr/>
            </p:nvSpPr>
            <p:spPr>
              <a:xfrm>
                <a:off x="18331012" y="4351294"/>
                <a:ext cx="132962" cy="319258"/>
              </a:xfrm>
              <a:custGeom>
                <a:avLst/>
                <a:gdLst/>
                <a:ahLst/>
                <a:cxnLst/>
                <a:rect l="l" t="t" r="r" b="b"/>
                <a:pathLst>
                  <a:path w="112394" h="269875">
                    <a:moveTo>
                      <a:pt x="111988" y="0"/>
                    </a:moveTo>
                    <a:lnTo>
                      <a:pt x="0" y="0"/>
                    </a:lnTo>
                    <a:lnTo>
                      <a:pt x="0" y="269659"/>
                    </a:lnTo>
                    <a:lnTo>
                      <a:pt x="111988" y="269659"/>
                    </a:lnTo>
                    <a:lnTo>
                      <a:pt x="111988" y="0"/>
                    </a:lnTo>
                    <a:close/>
                  </a:path>
                </a:pathLst>
              </a:custGeom>
              <a:noFill/>
            </p:spPr>
            <p:txBody>
              <a:bodyPr wrap="square" lIns="0" tIns="0" rIns="0" bIns="0" rtlCol="0"/>
              <a:lstStyle/>
              <a:p>
                <a:pPr defTabSz="685800"/>
                <a:endParaRPr sz="893">
                  <a:latin typeface="Calibri" panose="020F0502020204030204" pitchFamily="34" charset="0"/>
                  <a:cs typeface="Calibri" panose="020F0502020204030204" pitchFamily="34" charset="0"/>
                </a:endParaRPr>
              </a:p>
            </p:txBody>
          </p:sp>
          <p:sp>
            <p:nvSpPr>
              <p:cNvPr id="518" name="object 178">
                <a:extLst>
                  <a:ext uri="{FF2B5EF4-FFF2-40B4-BE49-F238E27FC236}">
                    <a16:creationId xmlns:a16="http://schemas.microsoft.com/office/drawing/2014/main" id="{9555C459-4876-C573-D9D5-13E6B9856F4D}"/>
                  </a:ext>
                </a:extLst>
              </p:cNvPr>
              <p:cNvSpPr/>
              <p:nvPr/>
            </p:nvSpPr>
            <p:spPr>
              <a:xfrm>
                <a:off x="18554132" y="4246712"/>
                <a:ext cx="132962" cy="423674"/>
              </a:xfrm>
              <a:custGeom>
                <a:avLst/>
                <a:gdLst/>
                <a:ahLst/>
                <a:cxnLst/>
                <a:rect l="l" t="t" r="r" b="b"/>
                <a:pathLst>
                  <a:path w="112395" h="358139">
                    <a:moveTo>
                      <a:pt x="111988" y="0"/>
                    </a:moveTo>
                    <a:lnTo>
                      <a:pt x="0" y="0"/>
                    </a:lnTo>
                    <a:lnTo>
                      <a:pt x="0" y="358063"/>
                    </a:lnTo>
                    <a:lnTo>
                      <a:pt x="111988" y="358063"/>
                    </a:lnTo>
                    <a:lnTo>
                      <a:pt x="111988" y="0"/>
                    </a:lnTo>
                    <a:close/>
                  </a:path>
                </a:pathLst>
              </a:custGeom>
              <a:noFill/>
            </p:spPr>
            <p:txBody>
              <a:bodyPr wrap="square" lIns="0" tIns="0" rIns="0" bIns="0" rtlCol="0"/>
              <a:lstStyle/>
              <a:p>
                <a:pPr defTabSz="685800"/>
                <a:endParaRPr sz="893">
                  <a:latin typeface="Calibri" panose="020F0502020204030204" pitchFamily="34" charset="0"/>
                  <a:cs typeface="Calibri" panose="020F0502020204030204" pitchFamily="34" charset="0"/>
                </a:endParaRPr>
              </a:p>
            </p:txBody>
          </p:sp>
          <p:sp>
            <p:nvSpPr>
              <p:cNvPr id="519" name="object 179">
                <a:extLst>
                  <a:ext uri="{FF2B5EF4-FFF2-40B4-BE49-F238E27FC236}">
                    <a16:creationId xmlns:a16="http://schemas.microsoft.com/office/drawing/2014/main" id="{91BA8111-694E-26AA-8278-5388B79C16B9}"/>
                  </a:ext>
                </a:extLst>
              </p:cNvPr>
              <p:cNvSpPr/>
              <p:nvPr/>
            </p:nvSpPr>
            <p:spPr>
              <a:xfrm>
                <a:off x="17921460" y="3893081"/>
                <a:ext cx="934487" cy="855611"/>
              </a:xfrm>
              <a:custGeom>
                <a:avLst/>
                <a:gdLst/>
                <a:ahLst/>
                <a:cxnLst/>
                <a:rect l="l" t="t" r="r" b="b"/>
                <a:pathLst>
                  <a:path w="789939" h="723264">
                    <a:moveTo>
                      <a:pt x="80162" y="46926"/>
                    </a:moveTo>
                    <a:lnTo>
                      <a:pt x="53644" y="46926"/>
                    </a:lnTo>
                    <a:lnTo>
                      <a:pt x="53644" y="670255"/>
                    </a:lnTo>
                    <a:lnTo>
                      <a:pt x="743191" y="670255"/>
                    </a:lnTo>
                    <a:lnTo>
                      <a:pt x="707948" y="705497"/>
                    </a:lnTo>
                    <a:lnTo>
                      <a:pt x="707948" y="713892"/>
                    </a:lnTo>
                    <a:lnTo>
                      <a:pt x="713130" y="719061"/>
                    </a:lnTo>
                    <a:lnTo>
                      <a:pt x="715708" y="721664"/>
                    </a:lnTo>
                    <a:lnTo>
                      <a:pt x="719099" y="722960"/>
                    </a:lnTo>
                    <a:lnTo>
                      <a:pt x="725906" y="722960"/>
                    </a:lnTo>
                    <a:lnTo>
                      <a:pt x="729284" y="721664"/>
                    </a:lnTo>
                    <a:lnTo>
                      <a:pt x="789762" y="661187"/>
                    </a:lnTo>
                    <a:lnTo>
                      <a:pt x="789762" y="652805"/>
                    </a:lnTo>
                    <a:lnTo>
                      <a:pt x="780706" y="643737"/>
                    </a:lnTo>
                    <a:lnTo>
                      <a:pt x="80162" y="643737"/>
                    </a:lnTo>
                    <a:lnTo>
                      <a:pt x="80162" y="46926"/>
                    </a:lnTo>
                    <a:close/>
                  </a:path>
                  <a:path w="789939" h="723264">
                    <a:moveTo>
                      <a:pt x="276898" y="462483"/>
                    </a:moveTo>
                    <a:lnTo>
                      <a:pt x="150253" y="462483"/>
                    </a:lnTo>
                    <a:lnTo>
                      <a:pt x="144310" y="468426"/>
                    </a:lnTo>
                    <a:lnTo>
                      <a:pt x="144310" y="643737"/>
                    </a:lnTo>
                    <a:lnTo>
                      <a:pt x="170840" y="643737"/>
                    </a:lnTo>
                    <a:lnTo>
                      <a:pt x="170840" y="489013"/>
                    </a:lnTo>
                    <a:lnTo>
                      <a:pt x="282841" y="489013"/>
                    </a:lnTo>
                    <a:lnTo>
                      <a:pt x="282841" y="468426"/>
                    </a:lnTo>
                    <a:lnTo>
                      <a:pt x="276898" y="462483"/>
                    </a:lnTo>
                    <a:close/>
                  </a:path>
                  <a:path w="789939" h="723264">
                    <a:moveTo>
                      <a:pt x="282841" y="489013"/>
                    </a:moveTo>
                    <a:lnTo>
                      <a:pt x="256311" y="489013"/>
                    </a:lnTo>
                    <a:lnTo>
                      <a:pt x="256311" y="643737"/>
                    </a:lnTo>
                    <a:lnTo>
                      <a:pt x="282841" y="643737"/>
                    </a:lnTo>
                    <a:lnTo>
                      <a:pt x="282841" y="489013"/>
                    </a:lnTo>
                    <a:close/>
                  </a:path>
                  <a:path w="789939" h="723264">
                    <a:moveTo>
                      <a:pt x="465505" y="374065"/>
                    </a:moveTo>
                    <a:lnTo>
                      <a:pt x="338874" y="374065"/>
                    </a:lnTo>
                    <a:lnTo>
                      <a:pt x="332930" y="380009"/>
                    </a:lnTo>
                    <a:lnTo>
                      <a:pt x="332930" y="643737"/>
                    </a:lnTo>
                    <a:lnTo>
                      <a:pt x="359460" y="643737"/>
                    </a:lnTo>
                    <a:lnTo>
                      <a:pt x="359460" y="400596"/>
                    </a:lnTo>
                    <a:lnTo>
                      <a:pt x="471449" y="400596"/>
                    </a:lnTo>
                    <a:lnTo>
                      <a:pt x="471449" y="380009"/>
                    </a:lnTo>
                    <a:lnTo>
                      <a:pt x="465505" y="374065"/>
                    </a:lnTo>
                    <a:close/>
                  </a:path>
                  <a:path w="789939" h="723264">
                    <a:moveTo>
                      <a:pt x="471449" y="400596"/>
                    </a:moveTo>
                    <a:lnTo>
                      <a:pt x="444919" y="400596"/>
                    </a:lnTo>
                    <a:lnTo>
                      <a:pt x="444919" y="643737"/>
                    </a:lnTo>
                    <a:lnTo>
                      <a:pt x="471449" y="643737"/>
                    </a:lnTo>
                    <a:lnTo>
                      <a:pt x="471449" y="400596"/>
                    </a:lnTo>
                    <a:close/>
                  </a:path>
                  <a:path w="789939" h="723264">
                    <a:moveTo>
                      <a:pt x="654113" y="285661"/>
                    </a:moveTo>
                    <a:lnTo>
                      <a:pt x="527494" y="285661"/>
                    </a:lnTo>
                    <a:lnTo>
                      <a:pt x="521550" y="291604"/>
                    </a:lnTo>
                    <a:lnTo>
                      <a:pt x="521550" y="643737"/>
                    </a:lnTo>
                    <a:lnTo>
                      <a:pt x="660057" y="643737"/>
                    </a:lnTo>
                    <a:lnTo>
                      <a:pt x="548081" y="643724"/>
                    </a:lnTo>
                    <a:lnTo>
                      <a:pt x="548081" y="312178"/>
                    </a:lnTo>
                    <a:lnTo>
                      <a:pt x="660057" y="312178"/>
                    </a:lnTo>
                    <a:lnTo>
                      <a:pt x="660057" y="291604"/>
                    </a:lnTo>
                    <a:lnTo>
                      <a:pt x="654113" y="285661"/>
                    </a:lnTo>
                    <a:close/>
                  </a:path>
                  <a:path w="789939" h="723264">
                    <a:moveTo>
                      <a:pt x="726694" y="589737"/>
                    </a:moveTo>
                    <a:lnTo>
                      <a:pt x="718311" y="589737"/>
                    </a:lnTo>
                    <a:lnTo>
                      <a:pt x="707948" y="600087"/>
                    </a:lnTo>
                    <a:lnTo>
                      <a:pt x="707948" y="608482"/>
                    </a:lnTo>
                    <a:lnTo>
                      <a:pt x="743191" y="643737"/>
                    </a:lnTo>
                    <a:lnTo>
                      <a:pt x="780706" y="643737"/>
                    </a:lnTo>
                    <a:lnTo>
                      <a:pt x="726694" y="589737"/>
                    </a:lnTo>
                    <a:close/>
                  </a:path>
                  <a:path w="789939" h="723264">
                    <a:moveTo>
                      <a:pt x="660057" y="312178"/>
                    </a:moveTo>
                    <a:lnTo>
                      <a:pt x="633539" y="312178"/>
                    </a:lnTo>
                    <a:lnTo>
                      <a:pt x="633539" y="643724"/>
                    </a:lnTo>
                    <a:lnTo>
                      <a:pt x="660057" y="643724"/>
                    </a:lnTo>
                    <a:lnTo>
                      <a:pt x="660057" y="312178"/>
                    </a:lnTo>
                    <a:close/>
                  </a:path>
                  <a:path w="789939" h="723264">
                    <a:moveTo>
                      <a:pt x="71462" y="0"/>
                    </a:moveTo>
                    <a:lnTo>
                      <a:pt x="63068" y="0"/>
                    </a:lnTo>
                    <a:lnTo>
                      <a:pt x="0" y="63055"/>
                    </a:lnTo>
                    <a:lnTo>
                      <a:pt x="0" y="71450"/>
                    </a:lnTo>
                    <a:lnTo>
                      <a:pt x="10363" y="81813"/>
                    </a:lnTo>
                    <a:lnTo>
                      <a:pt x="18757" y="81813"/>
                    </a:lnTo>
                    <a:lnTo>
                      <a:pt x="53644" y="46926"/>
                    </a:lnTo>
                    <a:lnTo>
                      <a:pt x="80162" y="46926"/>
                    </a:lnTo>
                    <a:lnTo>
                      <a:pt x="80162" y="46202"/>
                    </a:lnTo>
                    <a:lnTo>
                      <a:pt x="117665" y="46202"/>
                    </a:lnTo>
                    <a:lnTo>
                      <a:pt x="71462" y="0"/>
                    </a:lnTo>
                    <a:close/>
                  </a:path>
                  <a:path w="789939" h="723264">
                    <a:moveTo>
                      <a:pt x="117665" y="46202"/>
                    </a:moveTo>
                    <a:lnTo>
                      <a:pt x="80162" y="46202"/>
                    </a:lnTo>
                    <a:lnTo>
                      <a:pt x="113182" y="79222"/>
                    </a:lnTo>
                    <a:lnTo>
                      <a:pt x="116560" y="80517"/>
                    </a:lnTo>
                    <a:lnTo>
                      <a:pt x="123367" y="80517"/>
                    </a:lnTo>
                    <a:lnTo>
                      <a:pt x="126745" y="79222"/>
                    </a:lnTo>
                    <a:lnTo>
                      <a:pt x="134518" y="71450"/>
                    </a:lnTo>
                    <a:lnTo>
                      <a:pt x="134518" y="63055"/>
                    </a:lnTo>
                    <a:lnTo>
                      <a:pt x="117665" y="46202"/>
                    </a:lnTo>
                    <a:close/>
                  </a:path>
                </a:pathLst>
              </a:custGeom>
              <a:grpFill/>
            </p:spPr>
            <p:txBody>
              <a:bodyPr wrap="square" lIns="0" tIns="0" rIns="0" bIns="0" rtlCol="0"/>
              <a:lstStyle/>
              <a:p>
                <a:pPr defTabSz="685800"/>
                <a:endParaRPr sz="893">
                  <a:latin typeface="Calibri" panose="020F0502020204030204" pitchFamily="34" charset="0"/>
                  <a:cs typeface="Calibri" panose="020F0502020204030204" pitchFamily="34" charset="0"/>
                </a:endParaRPr>
              </a:p>
            </p:txBody>
          </p:sp>
          <p:sp>
            <p:nvSpPr>
              <p:cNvPr id="520" name="object 180">
                <a:extLst>
                  <a:ext uri="{FF2B5EF4-FFF2-40B4-BE49-F238E27FC236}">
                    <a16:creationId xmlns:a16="http://schemas.microsoft.com/office/drawing/2014/main" id="{BB215709-4607-A794-48BE-43A7D7C8E3E4}"/>
                  </a:ext>
                </a:extLst>
              </p:cNvPr>
              <p:cNvSpPr/>
              <p:nvPr/>
            </p:nvSpPr>
            <p:spPr>
              <a:xfrm>
                <a:off x="18091389" y="3899743"/>
                <a:ext cx="637013" cy="446210"/>
              </a:xfrm>
              <a:custGeom>
                <a:avLst/>
                <a:gdLst/>
                <a:ahLst/>
                <a:cxnLst/>
                <a:rect l="l" t="t" r="r" b="b"/>
                <a:pathLst>
                  <a:path w="538479" h="377189">
                    <a:moveTo>
                      <a:pt x="510273" y="0"/>
                    </a:moveTo>
                    <a:lnTo>
                      <a:pt x="423633" y="20751"/>
                    </a:lnTo>
                    <a:lnTo>
                      <a:pt x="419227" y="27914"/>
                    </a:lnTo>
                    <a:lnTo>
                      <a:pt x="422656" y="42176"/>
                    </a:lnTo>
                    <a:lnTo>
                      <a:pt x="429920" y="46558"/>
                    </a:lnTo>
                    <a:lnTo>
                      <a:pt x="480568" y="34391"/>
                    </a:lnTo>
                    <a:lnTo>
                      <a:pt x="457017" y="75082"/>
                    </a:lnTo>
                    <a:lnTo>
                      <a:pt x="430056" y="113580"/>
                    </a:lnTo>
                    <a:lnTo>
                      <a:pt x="399865" y="149759"/>
                    </a:lnTo>
                    <a:lnTo>
                      <a:pt x="366622" y="183495"/>
                    </a:lnTo>
                    <a:lnTo>
                      <a:pt x="330505" y="214662"/>
                    </a:lnTo>
                    <a:lnTo>
                      <a:pt x="291693" y="243133"/>
                    </a:lnTo>
                    <a:lnTo>
                      <a:pt x="250364" y="268784"/>
                    </a:lnTo>
                    <a:lnTo>
                      <a:pt x="206697" y="291488"/>
                    </a:lnTo>
                    <a:lnTo>
                      <a:pt x="160870" y="311120"/>
                    </a:lnTo>
                    <a:lnTo>
                      <a:pt x="113062" y="327555"/>
                    </a:lnTo>
                    <a:lnTo>
                      <a:pt x="63452" y="340666"/>
                    </a:lnTo>
                    <a:lnTo>
                      <a:pt x="12217" y="350329"/>
                    </a:lnTo>
                    <a:lnTo>
                      <a:pt x="4978" y="351434"/>
                    </a:lnTo>
                    <a:lnTo>
                      <a:pt x="0" y="358190"/>
                    </a:lnTo>
                    <a:lnTo>
                      <a:pt x="2095" y="371995"/>
                    </a:lnTo>
                    <a:lnTo>
                      <a:pt x="7747" y="376707"/>
                    </a:lnTo>
                    <a:lnTo>
                      <a:pt x="16192" y="376555"/>
                    </a:lnTo>
                    <a:lnTo>
                      <a:pt x="69016" y="366604"/>
                    </a:lnTo>
                    <a:lnTo>
                      <a:pt x="120191" y="353112"/>
                    </a:lnTo>
                    <a:lnTo>
                      <a:pt x="169537" y="336207"/>
                    </a:lnTo>
                    <a:lnTo>
                      <a:pt x="216873" y="316016"/>
                    </a:lnTo>
                    <a:lnTo>
                      <a:pt x="262018" y="292667"/>
                    </a:lnTo>
                    <a:lnTo>
                      <a:pt x="304793" y="266287"/>
                    </a:lnTo>
                    <a:lnTo>
                      <a:pt x="345016" y="237004"/>
                    </a:lnTo>
                    <a:lnTo>
                      <a:pt x="382507" y="204946"/>
                    </a:lnTo>
                    <a:lnTo>
                      <a:pt x="417085" y="170239"/>
                    </a:lnTo>
                    <a:lnTo>
                      <a:pt x="448569" y="133013"/>
                    </a:lnTo>
                    <a:lnTo>
                      <a:pt x="476780" y="93394"/>
                    </a:lnTo>
                    <a:lnTo>
                      <a:pt x="501535" y="51511"/>
                    </a:lnTo>
                    <a:lnTo>
                      <a:pt x="512241" y="96240"/>
                    </a:lnTo>
                    <a:lnTo>
                      <a:pt x="517677" y="100342"/>
                    </a:lnTo>
                    <a:lnTo>
                      <a:pt x="525741" y="100228"/>
                    </a:lnTo>
                    <a:lnTo>
                      <a:pt x="533895" y="98272"/>
                    </a:lnTo>
                    <a:lnTo>
                      <a:pt x="538289" y="91109"/>
                    </a:lnTo>
                    <a:lnTo>
                      <a:pt x="536587" y="83985"/>
                    </a:lnTo>
                    <a:lnTo>
                      <a:pt x="517537" y="4381"/>
                    </a:lnTo>
                    <a:lnTo>
                      <a:pt x="510273" y="0"/>
                    </a:lnTo>
                    <a:close/>
                  </a:path>
                </a:pathLst>
              </a:custGeom>
              <a:grpFill/>
            </p:spPr>
            <p:txBody>
              <a:bodyPr wrap="square" lIns="0" tIns="0" rIns="0" bIns="0" rtlCol="0"/>
              <a:lstStyle/>
              <a:p>
                <a:pPr defTabSz="685800"/>
                <a:endParaRPr sz="893">
                  <a:latin typeface="Calibri" panose="020F0502020204030204" pitchFamily="34" charset="0"/>
                  <a:cs typeface="Calibri" panose="020F0502020204030204" pitchFamily="34" charset="0"/>
                </a:endParaRPr>
              </a:p>
            </p:txBody>
          </p:sp>
        </p:grpSp>
      </p:grpSp>
      <p:grpSp>
        <p:nvGrpSpPr>
          <p:cNvPr id="521" name="Group 520">
            <a:extLst>
              <a:ext uri="{FF2B5EF4-FFF2-40B4-BE49-F238E27FC236}">
                <a16:creationId xmlns:a16="http://schemas.microsoft.com/office/drawing/2014/main" id="{2ED7D7F0-C99D-9613-FC04-592628CE252E}"/>
              </a:ext>
            </a:extLst>
          </p:cNvPr>
          <p:cNvGrpSpPr/>
          <p:nvPr/>
        </p:nvGrpSpPr>
        <p:grpSpPr>
          <a:xfrm>
            <a:off x="8268462" y="1028358"/>
            <a:ext cx="491193" cy="491193"/>
            <a:chOff x="7974335" y="894546"/>
            <a:chExt cx="491193" cy="491193"/>
          </a:xfrm>
        </p:grpSpPr>
        <p:sp>
          <p:nvSpPr>
            <p:cNvPr id="522" name="Google Shape;658;p87">
              <a:extLst>
                <a:ext uri="{FF2B5EF4-FFF2-40B4-BE49-F238E27FC236}">
                  <a16:creationId xmlns:a16="http://schemas.microsoft.com/office/drawing/2014/main" id="{88C6E63D-B1E4-9CE3-18E2-2C5AF520BE6B}"/>
                </a:ext>
              </a:extLst>
            </p:cNvPr>
            <p:cNvSpPr/>
            <p:nvPr/>
          </p:nvSpPr>
          <p:spPr>
            <a:xfrm>
              <a:off x="7974335" y="894546"/>
              <a:ext cx="491193" cy="491193"/>
            </a:xfrm>
            <a:prstGeom prst="ellipse">
              <a:avLst/>
            </a:prstGeom>
            <a:solidFill>
              <a:schemeClr val="accent3"/>
            </a:solidFill>
            <a:ln>
              <a:noFill/>
            </a:ln>
          </p:spPr>
          <p:txBody>
            <a:bodyPr spcFirstLastPara="1" wrap="square" lIns="68569" tIns="34275" rIns="68569" bIns="34275" anchor="ctr" anchorCtr="0">
              <a:noAutofit/>
            </a:bodyPr>
            <a:lstStyle/>
            <a:p>
              <a:pPr algn="ctr" defTabSz="685800"/>
              <a:endParaRPr sz="1350">
                <a:solidFill>
                  <a:prstClr val="white"/>
                </a:solidFill>
              </a:endParaRPr>
            </a:p>
          </p:txBody>
        </p:sp>
        <p:grpSp>
          <p:nvGrpSpPr>
            <p:cNvPr id="523" name="Group 522">
              <a:extLst>
                <a:ext uri="{FF2B5EF4-FFF2-40B4-BE49-F238E27FC236}">
                  <a16:creationId xmlns:a16="http://schemas.microsoft.com/office/drawing/2014/main" id="{3E5FF965-2FD5-E8F6-08BE-BB20BAA2820B}"/>
                </a:ext>
              </a:extLst>
            </p:cNvPr>
            <p:cNvGrpSpPr/>
            <p:nvPr/>
          </p:nvGrpSpPr>
          <p:grpSpPr>
            <a:xfrm>
              <a:off x="8114023" y="1034157"/>
              <a:ext cx="211819" cy="211973"/>
              <a:chOff x="20022780" y="2529974"/>
              <a:chExt cx="866086" cy="866718"/>
            </a:xfrm>
          </p:grpSpPr>
          <p:pic>
            <p:nvPicPr>
              <p:cNvPr id="524" name="object 181">
                <a:extLst>
                  <a:ext uri="{FF2B5EF4-FFF2-40B4-BE49-F238E27FC236}">
                    <a16:creationId xmlns:a16="http://schemas.microsoft.com/office/drawing/2014/main" id="{F0122867-8DD9-EEF7-C3E1-558872AF42B9}"/>
                  </a:ext>
                </a:extLst>
              </p:cNvPr>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20022780" y="3020536"/>
                <a:ext cx="476558" cy="376156"/>
              </a:xfrm>
              <a:prstGeom prst="rect">
                <a:avLst/>
              </a:prstGeom>
            </p:spPr>
          </p:pic>
          <p:sp>
            <p:nvSpPr>
              <p:cNvPr id="525" name="object 182">
                <a:extLst>
                  <a:ext uri="{FF2B5EF4-FFF2-40B4-BE49-F238E27FC236}">
                    <a16:creationId xmlns:a16="http://schemas.microsoft.com/office/drawing/2014/main" id="{A9116441-D93F-5BBF-5DDF-11508200671C}"/>
                  </a:ext>
                </a:extLst>
              </p:cNvPr>
              <p:cNvSpPr/>
              <p:nvPr/>
            </p:nvSpPr>
            <p:spPr>
              <a:xfrm>
                <a:off x="20024241" y="2529974"/>
                <a:ext cx="864625" cy="611473"/>
              </a:xfrm>
              <a:custGeom>
                <a:avLst/>
                <a:gdLst/>
                <a:ahLst/>
                <a:cxnLst/>
                <a:rect l="l" t="t" r="r" b="b"/>
                <a:pathLst>
                  <a:path w="730885" h="516889">
                    <a:moveTo>
                      <a:pt x="198894" y="34480"/>
                    </a:moveTo>
                    <a:lnTo>
                      <a:pt x="153343" y="39743"/>
                    </a:lnTo>
                    <a:lnTo>
                      <a:pt x="111499" y="54728"/>
                    </a:lnTo>
                    <a:lnTo>
                      <a:pt x="74567" y="78232"/>
                    </a:lnTo>
                    <a:lnTo>
                      <a:pt x="43748" y="109053"/>
                    </a:lnTo>
                    <a:lnTo>
                      <a:pt x="20245" y="145985"/>
                    </a:lnTo>
                    <a:lnTo>
                      <a:pt x="5261" y="187827"/>
                    </a:lnTo>
                    <a:lnTo>
                      <a:pt x="0" y="233375"/>
                    </a:lnTo>
                    <a:lnTo>
                      <a:pt x="5338" y="279517"/>
                    </a:lnTo>
                    <a:lnTo>
                      <a:pt x="20581" y="321870"/>
                    </a:lnTo>
                    <a:lnTo>
                      <a:pt x="44572" y="359157"/>
                    </a:lnTo>
                    <a:lnTo>
                      <a:pt x="76154" y="390104"/>
                    </a:lnTo>
                    <a:lnTo>
                      <a:pt x="114172" y="413435"/>
                    </a:lnTo>
                    <a:lnTo>
                      <a:pt x="157467" y="427875"/>
                    </a:lnTo>
                    <a:lnTo>
                      <a:pt x="85293" y="500049"/>
                    </a:lnTo>
                    <a:lnTo>
                      <a:pt x="85293" y="508012"/>
                    </a:lnTo>
                    <a:lnTo>
                      <a:pt x="92659" y="515391"/>
                    </a:lnTo>
                    <a:lnTo>
                      <a:pt x="95885" y="516623"/>
                    </a:lnTo>
                    <a:lnTo>
                      <a:pt x="102336" y="516623"/>
                    </a:lnTo>
                    <a:lnTo>
                      <a:pt x="105549" y="515391"/>
                    </a:lnTo>
                    <a:lnTo>
                      <a:pt x="214998" y="405942"/>
                    </a:lnTo>
                    <a:lnTo>
                      <a:pt x="179387" y="405942"/>
                    </a:lnTo>
                    <a:lnTo>
                      <a:pt x="129547" y="392760"/>
                    </a:lnTo>
                    <a:lnTo>
                      <a:pt x="87077" y="366561"/>
                    </a:lnTo>
                    <a:lnTo>
                      <a:pt x="54104" y="329696"/>
                    </a:lnTo>
                    <a:lnTo>
                      <a:pt x="32759" y="284517"/>
                    </a:lnTo>
                    <a:lnTo>
                      <a:pt x="25171" y="233375"/>
                    </a:lnTo>
                    <a:lnTo>
                      <a:pt x="31387" y="187249"/>
                    </a:lnTo>
                    <a:lnTo>
                      <a:pt x="48922" y="145768"/>
                    </a:lnTo>
                    <a:lnTo>
                      <a:pt x="76109" y="110601"/>
                    </a:lnTo>
                    <a:lnTo>
                      <a:pt x="111279" y="83415"/>
                    </a:lnTo>
                    <a:lnTo>
                      <a:pt x="152763" y="65880"/>
                    </a:lnTo>
                    <a:lnTo>
                      <a:pt x="198894" y="59664"/>
                    </a:lnTo>
                    <a:lnTo>
                      <a:pt x="294611" y="59664"/>
                    </a:lnTo>
                    <a:lnTo>
                      <a:pt x="287445" y="55053"/>
                    </a:lnTo>
                    <a:lnTo>
                      <a:pt x="245081" y="39815"/>
                    </a:lnTo>
                    <a:lnTo>
                      <a:pt x="198894" y="34480"/>
                    </a:lnTo>
                    <a:close/>
                  </a:path>
                  <a:path w="730885" h="516889">
                    <a:moveTo>
                      <a:pt x="591032" y="248640"/>
                    </a:moveTo>
                    <a:lnTo>
                      <a:pt x="577557" y="248640"/>
                    </a:lnTo>
                    <a:lnTo>
                      <a:pt x="571233" y="251256"/>
                    </a:lnTo>
                    <a:lnTo>
                      <a:pt x="406082" y="416407"/>
                    </a:lnTo>
                    <a:lnTo>
                      <a:pt x="406082" y="424383"/>
                    </a:lnTo>
                    <a:lnTo>
                      <a:pt x="415925" y="434212"/>
                    </a:lnTo>
                    <a:lnTo>
                      <a:pt x="423887" y="434212"/>
                    </a:lnTo>
                    <a:lnTo>
                      <a:pt x="584276" y="273811"/>
                    </a:lnTo>
                    <a:lnTo>
                      <a:pt x="619887" y="273811"/>
                    </a:lnTo>
                    <a:lnTo>
                      <a:pt x="597344" y="251256"/>
                    </a:lnTo>
                    <a:lnTo>
                      <a:pt x="591032" y="248640"/>
                    </a:lnTo>
                    <a:close/>
                  </a:path>
                  <a:path w="730885" h="516889">
                    <a:moveTo>
                      <a:pt x="294611" y="59664"/>
                    </a:moveTo>
                    <a:lnTo>
                      <a:pt x="198894" y="59664"/>
                    </a:lnTo>
                    <a:lnTo>
                      <a:pt x="250079" y="67249"/>
                    </a:lnTo>
                    <a:lnTo>
                      <a:pt x="295260" y="88587"/>
                    </a:lnTo>
                    <a:lnTo>
                      <a:pt x="332105" y="121556"/>
                    </a:lnTo>
                    <a:lnTo>
                      <a:pt x="358279" y="164032"/>
                    </a:lnTo>
                    <a:lnTo>
                      <a:pt x="371449" y="213893"/>
                    </a:lnTo>
                    <a:lnTo>
                      <a:pt x="179387" y="405942"/>
                    </a:lnTo>
                    <a:lnTo>
                      <a:pt x="214998" y="405942"/>
                    </a:lnTo>
                    <a:lnTo>
                      <a:pt x="428980" y="191960"/>
                    </a:lnTo>
                    <a:lnTo>
                      <a:pt x="393382" y="191960"/>
                    </a:lnTo>
                    <a:lnTo>
                      <a:pt x="378956" y="148646"/>
                    </a:lnTo>
                    <a:lnTo>
                      <a:pt x="355627" y="110601"/>
                    </a:lnTo>
                    <a:lnTo>
                      <a:pt x="324723" y="79040"/>
                    </a:lnTo>
                    <a:lnTo>
                      <a:pt x="294611" y="59664"/>
                    </a:lnTo>
                    <a:close/>
                  </a:path>
                  <a:path w="730885" h="516889">
                    <a:moveTo>
                      <a:pt x="619887" y="273811"/>
                    </a:moveTo>
                    <a:lnTo>
                      <a:pt x="584276" y="273811"/>
                    </a:lnTo>
                    <a:lnTo>
                      <a:pt x="627341" y="316877"/>
                    </a:lnTo>
                    <a:lnTo>
                      <a:pt x="633140" y="321231"/>
                    </a:lnTo>
                    <a:lnTo>
                      <a:pt x="639733" y="323707"/>
                    </a:lnTo>
                    <a:lnTo>
                      <a:pt x="646751" y="324225"/>
                    </a:lnTo>
                    <a:lnTo>
                      <a:pt x="653821" y="322706"/>
                    </a:lnTo>
                    <a:lnTo>
                      <a:pt x="670767" y="299072"/>
                    </a:lnTo>
                    <a:lnTo>
                      <a:pt x="645134" y="299072"/>
                    </a:lnTo>
                    <a:lnTo>
                      <a:pt x="619887" y="273811"/>
                    </a:lnTo>
                    <a:close/>
                  </a:path>
                  <a:path w="730885" h="516889">
                    <a:moveTo>
                      <a:pt x="727150" y="28625"/>
                    </a:moveTo>
                    <a:lnTo>
                      <a:pt x="701433" y="28625"/>
                    </a:lnTo>
                    <a:lnTo>
                      <a:pt x="645261" y="298030"/>
                    </a:lnTo>
                    <a:lnTo>
                      <a:pt x="645134" y="299072"/>
                    </a:lnTo>
                    <a:lnTo>
                      <a:pt x="670767" y="299072"/>
                    </a:lnTo>
                    <a:lnTo>
                      <a:pt x="727150" y="28625"/>
                    </a:lnTo>
                    <a:close/>
                  </a:path>
                  <a:path w="730885" h="516889">
                    <a:moveTo>
                      <a:pt x="719518" y="0"/>
                    </a:moveTo>
                    <a:lnTo>
                      <a:pt x="420598" y="51473"/>
                    </a:lnTo>
                    <a:lnTo>
                      <a:pt x="397497" y="74965"/>
                    </a:lnTo>
                    <a:lnTo>
                      <a:pt x="398016" y="81989"/>
                    </a:lnTo>
                    <a:lnTo>
                      <a:pt x="400498" y="88587"/>
                    </a:lnTo>
                    <a:lnTo>
                      <a:pt x="404850" y="94373"/>
                    </a:lnTo>
                    <a:lnTo>
                      <a:pt x="447903" y="137439"/>
                    </a:lnTo>
                    <a:lnTo>
                      <a:pt x="393382" y="191960"/>
                    </a:lnTo>
                    <a:lnTo>
                      <a:pt x="428980" y="191960"/>
                    </a:lnTo>
                    <a:lnTo>
                      <a:pt x="465709" y="155232"/>
                    </a:lnTo>
                    <a:lnTo>
                      <a:pt x="471231" y="146908"/>
                    </a:lnTo>
                    <a:lnTo>
                      <a:pt x="473071" y="137433"/>
                    </a:lnTo>
                    <a:lnTo>
                      <a:pt x="471231" y="127957"/>
                    </a:lnTo>
                    <a:lnTo>
                      <a:pt x="465709" y="119633"/>
                    </a:lnTo>
                    <a:lnTo>
                      <a:pt x="423760" y="76428"/>
                    </a:lnTo>
                    <a:lnTo>
                      <a:pt x="701433" y="28625"/>
                    </a:lnTo>
                    <a:lnTo>
                      <a:pt x="727150" y="28625"/>
                    </a:lnTo>
                    <a:lnTo>
                      <a:pt x="730719" y="11569"/>
                    </a:lnTo>
                    <a:lnTo>
                      <a:pt x="729488" y="7327"/>
                    </a:lnTo>
                    <a:lnTo>
                      <a:pt x="723696" y="1333"/>
                    </a:lnTo>
                    <a:lnTo>
                      <a:pt x="719518" y="0"/>
                    </a:lnTo>
                    <a:close/>
                  </a:path>
                </a:pathLst>
              </a:custGeom>
              <a:solidFill>
                <a:schemeClr val="bg1"/>
              </a:solidFill>
            </p:spPr>
            <p:txBody>
              <a:bodyPr wrap="square" lIns="0" tIns="0" rIns="0" bIns="0" rtlCol="0"/>
              <a:lstStyle/>
              <a:p>
                <a:pPr defTabSz="685800"/>
                <a:endParaRPr sz="893">
                  <a:latin typeface="Calibri" panose="020F0502020204030204" pitchFamily="34" charset="0"/>
                  <a:cs typeface="Calibri" panose="020F0502020204030204" pitchFamily="34" charset="0"/>
                </a:endParaRPr>
              </a:p>
            </p:txBody>
          </p:sp>
          <p:pic>
            <p:nvPicPr>
              <p:cNvPr id="526" name="object 183">
                <a:extLst>
                  <a:ext uri="{FF2B5EF4-FFF2-40B4-BE49-F238E27FC236}">
                    <a16:creationId xmlns:a16="http://schemas.microsoft.com/office/drawing/2014/main" id="{6A18A505-3D0D-F471-5721-B0935BAB34AF}"/>
                  </a:ext>
                </a:extLst>
              </p:cNvPr>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20189015" y="2656236"/>
                <a:ext cx="142021" cy="279234"/>
              </a:xfrm>
              <a:prstGeom prst="rect">
                <a:avLst/>
              </a:prstGeom>
            </p:spPr>
          </p:pic>
          <p:sp>
            <p:nvSpPr>
              <p:cNvPr id="527" name="object 184">
                <a:extLst>
                  <a:ext uri="{FF2B5EF4-FFF2-40B4-BE49-F238E27FC236}">
                    <a16:creationId xmlns:a16="http://schemas.microsoft.com/office/drawing/2014/main" id="{08B6FDBE-1163-2276-F1CB-4F675985C6EA}"/>
                  </a:ext>
                </a:extLst>
              </p:cNvPr>
              <p:cNvSpPr/>
              <p:nvPr/>
            </p:nvSpPr>
            <p:spPr>
              <a:xfrm>
                <a:off x="20559062" y="3058659"/>
                <a:ext cx="238129" cy="301980"/>
              </a:xfrm>
              <a:custGeom>
                <a:avLst/>
                <a:gdLst/>
                <a:ahLst/>
                <a:cxnLst/>
                <a:rect l="l" t="t" r="r" b="b"/>
                <a:pathLst>
                  <a:path w="201295" h="255269">
                    <a:moveTo>
                      <a:pt x="190334" y="0"/>
                    </a:moveTo>
                    <a:lnTo>
                      <a:pt x="75133" y="14579"/>
                    </a:lnTo>
                    <a:lnTo>
                      <a:pt x="68732" y="14960"/>
                    </a:lnTo>
                    <a:lnTo>
                      <a:pt x="63131" y="18859"/>
                    </a:lnTo>
                    <a:lnTo>
                      <a:pt x="57937" y="31356"/>
                    </a:lnTo>
                    <a:lnTo>
                      <a:pt x="59575" y="39027"/>
                    </a:lnTo>
                    <a:lnTo>
                      <a:pt x="78308" y="57759"/>
                    </a:lnTo>
                    <a:lnTo>
                      <a:pt x="22517" y="113563"/>
                    </a:lnTo>
                    <a:lnTo>
                      <a:pt x="22517" y="121526"/>
                    </a:lnTo>
                    <a:lnTo>
                      <a:pt x="32346" y="131368"/>
                    </a:lnTo>
                    <a:lnTo>
                      <a:pt x="40309" y="131368"/>
                    </a:lnTo>
                    <a:lnTo>
                      <a:pt x="104940" y="66725"/>
                    </a:lnTo>
                    <a:lnTo>
                      <a:pt x="106667" y="62496"/>
                    </a:lnTo>
                    <a:lnTo>
                      <a:pt x="106641" y="53187"/>
                    </a:lnTo>
                    <a:lnTo>
                      <a:pt x="104635" y="48463"/>
                    </a:lnTo>
                    <a:lnTo>
                      <a:pt x="93751" y="37604"/>
                    </a:lnTo>
                    <a:lnTo>
                      <a:pt x="174193" y="27406"/>
                    </a:lnTo>
                    <a:lnTo>
                      <a:pt x="166789" y="110629"/>
                    </a:lnTo>
                    <a:lnTo>
                      <a:pt x="159893" y="103733"/>
                    </a:lnTo>
                    <a:lnTo>
                      <a:pt x="153989" y="99736"/>
                    </a:lnTo>
                    <a:lnTo>
                      <a:pt x="147332" y="98290"/>
                    </a:lnTo>
                    <a:lnTo>
                      <a:pt x="140733" y="99413"/>
                    </a:lnTo>
                    <a:lnTo>
                      <a:pt x="135001" y="103123"/>
                    </a:lnTo>
                    <a:lnTo>
                      <a:pt x="0" y="238137"/>
                    </a:lnTo>
                    <a:lnTo>
                      <a:pt x="0" y="246100"/>
                    </a:lnTo>
                    <a:lnTo>
                      <a:pt x="7378" y="253479"/>
                    </a:lnTo>
                    <a:lnTo>
                      <a:pt x="10604" y="254711"/>
                    </a:lnTo>
                    <a:lnTo>
                      <a:pt x="13817" y="254711"/>
                    </a:lnTo>
                    <a:lnTo>
                      <a:pt x="17043" y="254711"/>
                    </a:lnTo>
                    <a:lnTo>
                      <a:pt x="20256" y="253479"/>
                    </a:lnTo>
                    <a:lnTo>
                      <a:pt x="147142" y="126606"/>
                    </a:lnTo>
                    <a:lnTo>
                      <a:pt x="165887" y="145338"/>
                    </a:lnTo>
                    <a:lnTo>
                      <a:pt x="173570" y="146951"/>
                    </a:lnTo>
                    <a:lnTo>
                      <a:pt x="186372" y="141630"/>
                    </a:lnTo>
                    <a:lnTo>
                      <a:pt x="190373" y="135547"/>
                    </a:lnTo>
                    <a:lnTo>
                      <a:pt x="190296" y="129870"/>
                    </a:lnTo>
                    <a:lnTo>
                      <a:pt x="201015" y="10274"/>
                    </a:lnTo>
                    <a:lnTo>
                      <a:pt x="199605" y="6527"/>
                    </a:lnTo>
                    <a:lnTo>
                      <a:pt x="194132" y="1244"/>
                    </a:lnTo>
                    <a:lnTo>
                      <a:pt x="190334" y="0"/>
                    </a:lnTo>
                    <a:close/>
                  </a:path>
                </a:pathLst>
              </a:custGeom>
              <a:solidFill>
                <a:schemeClr val="bg1"/>
              </a:solidFill>
            </p:spPr>
            <p:txBody>
              <a:bodyPr wrap="square" lIns="0" tIns="0" rIns="0" bIns="0" rtlCol="0"/>
              <a:lstStyle/>
              <a:p>
                <a:pPr defTabSz="685800"/>
                <a:endParaRPr sz="893">
                  <a:latin typeface="Calibri" panose="020F0502020204030204" pitchFamily="34" charset="0"/>
                  <a:cs typeface="Calibri" panose="020F0502020204030204" pitchFamily="34" charset="0"/>
                </a:endParaRPr>
              </a:p>
            </p:txBody>
          </p:sp>
          <p:pic>
            <p:nvPicPr>
              <p:cNvPr id="528" name="object 185">
                <a:extLst>
                  <a:ext uri="{FF2B5EF4-FFF2-40B4-BE49-F238E27FC236}">
                    <a16:creationId xmlns:a16="http://schemas.microsoft.com/office/drawing/2014/main" id="{4D3D665F-3757-4854-8CE1-0F280DCB63B4}"/>
                  </a:ext>
                </a:extLst>
              </p:cNvPr>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Lst>
              </a:blip>
              <a:stretch>
                <a:fillRect/>
              </a:stretch>
            </p:blipFill>
            <p:spPr>
              <a:xfrm>
                <a:off x="20456758" y="3206301"/>
                <a:ext cx="162463" cy="185874"/>
              </a:xfrm>
              <a:prstGeom prst="rect">
                <a:avLst/>
              </a:prstGeom>
            </p:spPr>
          </p:pic>
        </p:grpSp>
      </p:grpSp>
      <p:grpSp>
        <p:nvGrpSpPr>
          <p:cNvPr id="529" name="Group 528">
            <a:extLst>
              <a:ext uri="{FF2B5EF4-FFF2-40B4-BE49-F238E27FC236}">
                <a16:creationId xmlns:a16="http://schemas.microsoft.com/office/drawing/2014/main" id="{CCBD31E1-3899-3327-53BE-FA3F2BFA7930}"/>
              </a:ext>
            </a:extLst>
          </p:cNvPr>
          <p:cNvGrpSpPr/>
          <p:nvPr/>
        </p:nvGrpSpPr>
        <p:grpSpPr>
          <a:xfrm>
            <a:off x="2377987" y="2994988"/>
            <a:ext cx="491193" cy="491193"/>
            <a:chOff x="2438949" y="2528008"/>
            <a:chExt cx="491193" cy="491193"/>
          </a:xfrm>
        </p:grpSpPr>
        <p:sp>
          <p:nvSpPr>
            <p:cNvPr id="530" name="Google Shape;658;p87">
              <a:extLst>
                <a:ext uri="{FF2B5EF4-FFF2-40B4-BE49-F238E27FC236}">
                  <a16:creationId xmlns:a16="http://schemas.microsoft.com/office/drawing/2014/main" id="{8357286C-1D1B-A878-6234-5D67E260FF8D}"/>
                </a:ext>
              </a:extLst>
            </p:cNvPr>
            <p:cNvSpPr/>
            <p:nvPr/>
          </p:nvSpPr>
          <p:spPr>
            <a:xfrm>
              <a:off x="2438949" y="2528008"/>
              <a:ext cx="491193" cy="491193"/>
            </a:xfrm>
            <a:prstGeom prst="ellipse">
              <a:avLst/>
            </a:prstGeom>
            <a:solidFill>
              <a:schemeClr val="accent3"/>
            </a:solidFill>
            <a:ln>
              <a:noFill/>
            </a:ln>
          </p:spPr>
          <p:txBody>
            <a:bodyPr spcFirstLastPara="1" wrap="square" lIns="68569" tIns="34275" rIns="68569" bIns="34275" anchor="ctr" anchorCtr="0">
              <a:noAutofit/>
            </a:bodyPr>
            <a:lstStyle/>
            <a:p>
              <a:pPr algn="ctr" defTabSz="685800"/>
              <a:endParaRPr sz="1350">
                <a:solidFill>
                  <a:prstClr val="white"/>
                </a:solidFill>
              </a:endParaRPr>
            </a:p>
          </p:txBody>
        </p:sp>
        <p:grpSp>
          <p:nvGrpSpPr>
            <p:cNvPr id="531" name="Group 530">
              <a:extLst>
                <a:ext uri="{FF2B5EF4-FFF2-40B4-BE49-F238E27FC236}">
                  <a16:creationId xmlns:a16="http://schemas.microsoft.com/office/drawing/2014/main" id="{1CA7640D-FAF9-8985-8A60-9B875A44DCD6}"/>
                </a:ext>
              </a:extLst>
            </p:cNvPr>
            <p:cNvGrpSpPr/>
            <p:nvPr/>
          </p:nvGrpSpPr>
          <p:grpSpPr>
            <a:xfrm>
              <a:off x="2575264" y="2660519"/>
              <a:ext cx="225793" cy="228548"/>
              <a:chOff x="22215739" y="3955460"/>
              <a:chExt cx="923219" cy="934487"/>
            </a:xfrm>
            <a:solidFill>
              <a:schemeClr val="bg1"/>
            </a:solidFill>
          </p:grpSpPr>
          <p:sp>
            <p:nvSpPr>
              <p:cNvPr id="532" name="object 186">
                <a:extLst>
                  <a:ext uri="{FF2B5EF4-FFF2-40B4-BE49-F238E27FC236}">
                    <a16:creationId xmlns:a16="http://schemas.microsoft.com/office/drawing/2014/main" id="{E5FCA96A-A015-8D74-4E85-CD0C399B8388}"/>
                  </a:ext>
                </a:extLst>
              </p:cNvPr>
              <p:cNvSpPr/>
              <p:nvPr/>
            </p:nvSpPr>
            <p:spPr>
              <a:xfrm>
                <a:off x="22215739" y="3955460"/>
                <a:ext cx="923219" cy="934487"/>
              </a:xfrm>
              <a:custGeom>
                <a:avLst/>
                <a:gdLst/>
                <a:ahLst/>
                <a:cxnLst/>
                <a:rect l="l" t="t" r="r" b="b"/>
                <a:pathLst>
                  <a:path w="780415" h="789939">
                    <a:moveTo>
                      <a:pt x="356112" y="698500"/>
                    </a:moveTo>
                    <a:lnTo>
                      <a:pt x="283273" y="698500"/>
                    </a:lnTo>
                    <a:lnTo>
                      <a:pt x="320801" y="709930"/>
                    </a:lnTo>
                    <a:lnTo>
                      <a:pt x="333717" y="712470"/>
                    </a:lnTo>
                    <a:lnTo>
                      <a:pt x="350075" y="789940"/>
                    </a:lnTo>
                    <a:lnTo>
                      <a:pt x="430314" y="789940"/>
                    </a:lnTo>
                    <a:lnTo>
                      <a:pt x="435409" y="765810"/>
                    </a:lnTo>
                    <a:lnTo>
                      <a:pt x="370179" y="765810"/>
                    </a:lnTo>
                    <a:lnTo>
                      <a:pt x="356112" y="698500"/>
                    </a:lnTo>
                    <a:close/>
                  </a:path>
                  <a:path w="780415" h="789939">
                    <a:moveTo>
                      <a:pt x="504431" y="669290"/>
                    </a:moveTo>
                    <a:lnTo>
                      <a:pt x="484554" y="676910"/>
                    </a:lnTo>
                    <a:lnTo>
                      <a:pt x="474554" y="679450"/>
                    </a:lnTo>
                    <a:lnTo>
                      <a:pt x="464362" y="683260"/>
                    </a:lnTo>
                    <a:lnTo>
                      <a:pt x="454785" y="685800"/>
                    </a:lnTo>
                    <a:lnTo>
                      <a:pt x="445188" y="687070"/>
                    </a:lnTo>
                    <a:lnTo>
                      <a:pt x="435559" y="689610"/>
                    </a:lnTo>
                    <a:lnTo>
                      <a:pt x="425881" y="690880"/>
                    </a:lnTo>
                    <a:lnTo>
                      <a:pt x="410209" y="765810"/>
                    </a:lnTo>
                    <a:lnTo>
                      <a:pt x="435409" y="765810"/>
                    </a:lnTo>
                    <a:lnTo>
                      <a:pt x="446671" y="712470"/>
                    </a:lnTo>
                    <a:lnTo>
                      <a:pt x="459582" y="709930"/>
                    </a:lnTo>
                    <a:lnTo>
                      <a:pt x="497116" y="698500"/>
                    </a:lnTo>
                    <a:lnTo>
                      <a:pt x="530577" y="698500"/>
                    </a:lnTo>
                    <a:lnTo>
                      <a:pt x="504431" y="669290"/>
                    </a:lnTo>
                    <a:close/>
                  </a:path>
                  <a:path w="780415" h="789939">
                    <a:moveTo>
                      <a:pt x="181839" y="604520"/>
                    </a:moveTo>
                    <a:lnTo>
                      <a:pt x="148742" y="604520"/>
                    </a:lnTo>
                    <a:lnTo>
                      <a:pt x="157369" y="614680"/>
                    </a:lnTo>
                    <a:lnTo>
                      <a:pt x="166384" y="623570"/>
                    </a:lnTo>
                    <a:lnTo>
                      <a:pt x="175772" y="633730"/>
                    </a:lnTo>
                    <a:lnTo>
                      <a:pt x="185521" y="641350"/>
                    </a:lnTo>
                    <a:lnTo>
                      <a:pt x="160350" y="718820"/>
                    </a:lnTo>
                    <a:lnTo>
                      <a:pt x="229844" y="758190"/>
                    </a:lnTo>
                    <a:lnTo>
                      <a:pt x="258264" y="726440"/>
                    </a:lnTo>
                    <a:lnTo>
                      <a:pt x="224802" y="726440"/>
                    </a:lnTo>
                    <a:lnTo>
                      <a:pt x="190118" y="707390"/>
                    </a:lnTo>
                    <a:lnTo>
                      <a:pt x="214198" y="633730"/>
                    </a:lnTo>
                    <a:lnTo>
                      <a:pt x="198945" y="621030"/>
                    </a:lnTo>
                    <a:lnTo>
                      <a:pt x="191495" y="613410"/>
                    </a:lnTo>
                    <a:lnTo>
                      <a:pt x="184226" y="607060"/>
                    </a:lnTo>
                    <a:lnTo>
                      <a:pt x="181839" y="604520"/>
                    </a:lnTo>
                    <a:close/>
                  </a:path>
                  <a:path w="780415" h="789939">
                    <a:moveTo>
                      <a:pt x="530577" y="698500"/>
                    </a:moveTo>
                    <a:lnTo>
                      <a:pt x="497116" y="698500"/>
                    </a:lnTo>
                    <a:lnTo>
                      <a:pt x="550544" y="758190"/>
                    </a:lnTo>
                    <a:lnTo>
                      <a:pt x="606588" y="726440"/>
                    </a:lnTo>
                    <a:lnTo>
                      <a:pt x="555586" y="726440"/>
                    </a:lnTo>
                    <a:lnTo>
                      <a:pt x="530577" y="698500"/>
                    </a:lnTo>
                    <a:close/>
                  </a:path>
                  <a:path w="780415" h="789939">
                    <a:moveTo>
                      <a:pt x="275958" y="669290"/>
                    </a:moveTo>
                    <a:lnTo>
                      <a:pt x="224802" y="726440"/>
                    </a:lnTo>
                    <a:lnTo>
                      <a:pt x="258264" y="726440"/>
                    </a:lnTo>
                    <a:lnTo>
                      <a:pt x="283273" y="698500"/>
                    </a:lnTo>
                    <a:lnTo>
                      <a:pt x="356112" y="698500"/>
                    </a:lnTo>
                    <a:lnTo>
                      <a:pt x="354520" y="690880"/>
                    </a:lnTo>
                    <a:lnTo>
                      <a:pt x="344090" y="688340"/>
                    </a:lnTo>
                    <a:lnTo>
                      <a:pt x="333746" y="687070"/>
                    </a:lnTo>
                    <a:lnTo>
                      <a:pt x="313143" y="681990"/>
                    </a:lnTo>
                    <a:lnTo>
                      <a:pt x="303713" y="679450"/>
                    </a:lnTo>
                    <a:lnTo>
                      <a:pt x="294422" y="675640"/>
                    </a:lnTo>
                    <a:lnTo>
                      <a:pt x="285195" y="673100"/>
                    </a:lnTo>
                    <a:lnTo>
                      <a:pt x="275958" y="669290"/>
                    </a:lnTo>
                    <a:close/>
                  </a:path>
                  <a:path w="780415" h="789939">
                    <a:moveTo>
                      <a:pt x="623569" y="576580"/>
                    </a:moveTo>
                    <a:lnTo>
                      <a:pt x="610689" y="591820"/>
                    </a:lnTo>
                    <a:lnTo>
                      <a:pt x="604088" y="599440"/>
                    </a:lnTo>
                    <a:lnTo>
                      <a:pt x="597217" y="605790"/>
                    </a:lnTo>
                    <a:lnTo>
                      <a:pt x="589699" y="613410"/>
                    </a:lnTo>
                    <a:lnTo>
                      <a:pt x="581994" y="619760"/>
                    </a:lnTo>
                    <a:lnTo>
                      <a:pt x="574144" y="627380"/>
                    </a:lnTo>
                    <a:lnTo>
                      <a:pt x="566191" y="633730"/>
                    </a:lnTo>
                    <a:lnTo>
                      <a:pt x="590270" y="707390"/>
                    </a:lnTo>
                    <a:lnTo>
                      <a:pt x="555586" y="726440"/>
                    </a:lnTo>
                    <a:lnTo>
                      <a:pt x="606588" y="726440"/>
                    </a:lnTo>
                    <a:lnTo>
                      <a:pt x="620039" y="718820"/>
                    </a:lnTo>
                    <a:lnTo>
                      <a:pt x="594880" y="641350"/>
                    </a:lnTo>
                    <a:lnTo>
                      <a:pt x="604622" y="633730"/>
                    </a:lnTo>
                    <a:lnTo>
                      <a:pt x="614006" y="623570"/>
                    </a:lnTo>
                    <a:lnTo>
                      <a:pt x="623019" y="614680"/>
                    </a:lnTo>
                    <a:lnTo>
                      <a:pt x="631647" y="604520"/>
                    </a:lnTo>
                    <a:lnTo>
                      <a:pt x="722909" y="604520"/>
                    </a:lnTo>
                    <a:lnTo>
                      <a:pt x="725138" y="600710"/>
                    </a:lnTo>
                    <a:lnTo>
                      <a:pt x="696696" y="600710"/>
                    </a:lnTo>
                    <a:lnTo>
                      <a:pt x="623569" y="576580"/>
                    </a:lnTo>
                    <a:close/>
                  </a:path>
                  <a:path w="780415" h="789939">
                    <a:moveTo>
                      <a:pt x="295757" y="152400"/>
                    </a:moveTo>
                    <a:lnTo>
                      <a:pt x="278794" y="154940"/>
                    </a:lnTo>
                    <a:lnTo>
                      <a:pt x="264939" y="165100"/>
                    </a:lnTo>
                    <a:lnTo>
                      <a:pt x="255597" y="179070"/>
                    </a:lnTo>
                    <a:lnTo>
                      <a:pt x="252171" y="195580"/>
                    </a:lnTo>
                    <a:lnTo>
                      <a:pt x="252171" y="199390"/>
                    </a:lnTo>
                    <a:lnTo>
                      <a:pt x="252577" y="201930"/>
                    </a:lnTo>
                    <a:lnTo>
                      <a:pt x="253364" y="205740"/>
                    </a:lnTo>
                    <a:lnTo>
                      <a:pt x="219315" y="234950"/>
                    </a:lnTo>
                    <a:lnTo>
                      <a:pt x="191245" y="269240"/>
                    </a:lnTo>
                    <a:lnTo>
                      <a:pt x="170067" y="309880"/>
                    </a:lnTo>
                    <a:lnTo>
                      <a:pt x="156692" y="353060"/>
                    </a:lnTo>
                    <a:lnTo>
                      <a:pt x="152031" y="400050"/>
                    </a:lnTo>
                    <a:lnTo>
                      <a:pt x="156883" y="448310"/>
                    </a:lnTo>
                    <a:lnTo>
                      <a:pt x="170794" y="492760"/>
                    </a:lnTo>
                    <a:lnTo>
                      <a:pt x="192793" y="533400"/>
                    </a:lnTo>
                    <a:lnTo>
                      <a:pt x="221911" y="568960"/>
                    </a:lnTo>
                    <a:lnTo>
                      <a:pt x="257180" y="598170"/>
                    </a:lnTo>
                    <a:lnTo>
                      <a:pt x="297630" y="619760"/>
                    </a:lnTo>
                    <a:lnTo>
                      <a:pt x="342291" y="633730"/>
                    </a:lnTo>
                    <a:lnTo>
                      <a:pt x="390194" y="638810"/>
                    </a:lnTo>
                    <a:lnTo>
                      <a:pt x="438098" y="633730"/>
                    </a:lnTo>
                    <a:lnTo>
                      <a:pt x="482759" y="619760"/>
                    </a:lnTo>
                    <a:lnTo>
                      <a:pt x="494656" y="613410"/>
                    </a:lnTo>
                    <a:lnTo>
                      <a:pt x="390194" y="613410"/>
                    </a:lnTo>
                    <a:lnTo>
                      <a:pt x="341358" y="608330"/>
                    </a:lnTo>
                    <a:lnTo>
                      <a:pt x="296473" y="591820"/>
                    </a:lnTo>
                    <a:lnTo>
                      <a:pt x="256838" y="566420"/>
                    </a:lnTo>
                    <a:lnTo>
                      <a:pt x="223750" y="533400"/>
                    </a:lnTo>
                    <a:lnTo>
                      <a:pt x="198509" y="494030"/>
                    </a:lnTo>
                    <a:lnTo>
                      <a:pt x="182412" y="449580"/>
                    </a:lnTo>
                    <a:lnTo>
                      <a:pt x="176758" y="400050"/>
                    </a:lnTo>
                    <a:lnTo>
                      <a:pt x="183094" y="349250"/>
                    </a:lnTo>
                    <a:lnTo>
                      <a:pt x="201071" y="300990"/>
                    </a:lnTo>
                    <a:lnTo>
                      <a:pt x="229141" y="260350"/>
                    </a:lnTo>
                    <a:lnTo>
                      <a:pt x="265760" y="227330"/>
                    </a:lnTo>
                    <a:lnTo>
                      <a:pt x="324854" y="227330"/>
                    </a:lnTo>
                    <a:lnTo>
                      <a:pt x="326586" y="226060"/>
                    </a:lnTo>
                    <a:lnTo>
                      <a:pt x="334231" y="214630"/>
                    </a:lnTo>
                    <a:lnTo>
                      <a:pt x="295757" y="214630"/>
                    </a:lnTo>
                    <a:lnTo>
                      <a:pt x="288472" y="213360"/>
                    </a:lnTo>
                    <a:lnTo>
                      <a:pt x="282513" y="208280"/>
                    </a:lnTo>
                    <a:lnTo>
                      <a:pt x="278489" y="203200"/>
                    </a:lnTo>
                    <a:lnTo>
                      <a:pt x="277012" y="195580"/>
                    </a:lnTo>
                    <a:lnTo>
                      <a:pt x="278489" y="187960"/>
                    </a:lnTo>
                    <a:lnTo>
                      <a:pt x="282513" y="182880"/>
                    </a:lnTo>
                    <a:lnTo>
                      <a:pt x="288472" y="177800"/>
                    </a:lnTo>
                    <a:lnTo>
                      <a:pt x="295757" y="176530"/>
                    </a:lnTo>
                    <a:lnTo>
                      <a:pt x="334231" y="176530"/>
                    </a:lnTo>
                    <a:lnTo>
                      <a:pt x="326586" y="165100"/>
                    </a:lnTo>
                    <a:lnTo>
                      <a:pt x="312728" y="154940"/>
                    </a:lnTo>
                    <a:lnTo>
                      <a:pt x="295757" y="152400"/>
                    </a:lnTo>
                    <a:close/>
                  </a:path>
                  <a:path w="780415" h="789939">
                    <a:moveTo>
                      <a:pt x="72339" y="170180"/>
                    </a:moveTo>
                    <a:lnTo>
                      <a:pt x="32219" y="240030"/>
                    </a:lnTo>
                    <a:lnTo>
                      <a:pt x="92036" y="293370"/>
                    </a:lnTo>
                    <a:lnTo>
                      <a:pt x="87888" y="306070"/>
                    </a:lnTo>
                    <a:lnTo>
                      <a:pt x="84235" y="318770"/>
                    </a:lnTo>
                    <a:lnTo>
                      <a:pt x="81092" y="331470"/>
                    </a:lnTo>
                    <a:lnTo>
                      <a:pt x="78473" y="344170"/>
                    </a:lnTo>
                    <a:lnTo>
                      <a:pt x="0" y="360680"/>
                    </a:lnTo>
                    <a:lnTo>
                      <a:pt x="0" y="440690"/>
                    </a:lnTo>
                    <a:lnTo>
                      <a:pt x="78473" y="457200"/>
                    </a:lnTo>
                    <a:lnTo>
                      <a:pt x="81092" y="469900"/>
                    </a:lnTo>
                    <a:lnTo>
                      <a:pt x="84235" y="482600"/>
                    </a:lnTo>
                    <a:lnTo>
                      <a:pt x="87888" y="495300"/>
                    </a:lnTo>
                    <a:lnTo>
                      <a:pt x="92036" y="506730"/>
                    </a:lnTo>
                    <a:lnTo>
                      <a:pt x="32219" y="561340"/>
                    </a:lnTo>
                    <a:lnTo>
                      <a:pt x="72339" y="629920"/>
                    </a:lnTo>
                    <a:lnTo>
                      <a:pt x="148742" y="604520"/>
                    </a:lnTo>
                    <a:lnTo>
                      <a:pt x="181839" y="604520"/>
                    </a:lnTo>
                    <a:lnTo>
                      <a:pt x="178258" y="600710"/>
                    </a:lnTo>
                    <a:lnTo>
                      <a:pt x="83692" y="600710"/>
                    </a:lnTo>
                    <a:lnTo>
                      <a:pt x="63677" y="565150"/>
                    </a:lnTo>
                    <a:lnTo>
                      <a:pt x="120954" y="514350"/>
                    </a:lnTo>
                    <a:lnTo>
                      <a:pt x="117132" y="504190"/>
                    </a:lnTo>
                    <a:lnTo>
                      <a:pt x="113458" y="494030"/>
                    </a:lnTo>
                    <a:lnTo>
                      <a:pt x="107010" y="472440"/>
                    </a:lnTo>
                    <a:lnTo>
                      <a:pt x="104929" y="463550"/>
                    </a:lnTo>
                    <a:lnTo>
                      <a:pt x="103111" y="453390"/>
                    </a:lnTo>
                    <a:lnTo>
                      <a:pt x="101445" y="444500"/>
                    </a:lnTo>
                    <a:lnTo>
                      <a:pt x="99821" y="435610"/>
                    </a:lnTo>
                    <a:lnTo>
                      <a:pt x="24726" y="420370"/>
                    </a:lnTo>
                    <a:lnTo>
                      <a:pt x="24726" y="379730"/>
                    </a:lnTo>
                    <a:lnTo>
                      <a:pt x="99821" y="364490"/>
                    </a:lnTo>
                    <a:lnTo>
                      <a:pt x="101619" y="354330"/>
                    </a:lnTo>
                    <a:lnTo>
                      <a:pt x="103482" y="345440"/>
                    </a:lnTo>
                    <a:lnTo>
                      <a:pt x="105551" y="335280"/>
                    </a:lnTo>
                    <a:lnTo>
                      <a:pt x="107962" y="325120"/>
                    </a:lnTo>
                    <a:lnTo>
                      <a:pt x="110851" y="314960"/>
                    </a:lnTo>
                    <a:lnTo>
                      <a:pt x="114053" y="306070"/>
                    </a:lnTo>
                    <a:lnTo>
                      <a:pt x="117458" y="295910"/>
                    </a:lnTo>
                    <a:lnTo>
                      <a:pt x="120954" y="285750"/>
                    </a:lnTo>
                    <a:lnTo>
                      <a:pt x="63677" y="234950"/>
                    </a:lnTo>
                    <a:lnTo>
                      <a:pt x="83692" y="200660"/>
                    </a:lnTo>
                    <a:lnTo>
                      <a:pt x="177835" y="200660"/>
                    </a:lnTo>
                    <a:lnTo>
                      <a:pt x="182244" y="195580"/>
                    </a:lnTo>
                    <a:lnTo>
                      <a:pt x="148755" y="195580"/>
                    </a:lnTo>
                    <a:lnTo>
                      <a:pt x="72339" y="170180"/>
                    </a:lnTo>
                    <a:close/>
                  </a:path>
                  <a:path w="780415" h="789939">
                    <a:moveTo>
                      <a:pt x="722909" y="604520"/>
                    </a:moveTo>
                    <a:lnTo>
                      <a:pt x="631647" y="604520"/>
                    </a:lnTo>
                    <a:lnTo>
                      <a:pt x="708050" y="629920"/>
                    </a:lnTo>
                    <a:lnTo>
                      <a:pt x="722909" y="604520"/>
                    </a:lnTo>
                    <a:close/>
                  </a:path>
                  <a:path w="780415" h="789939">
                    <a:moveTo>
                      <a:pt x="552199" y="227330"/>
                    </a:moveTo>
                    <a:lnTo>
                      <a:pt x="514629" y="227330"/>
                    </a:lnTo>
                    <a:lnTo>
                      <a:pt x="551249" y="260350"/>
                    </a:lnTo>
                    <a:lnTo>
                      <a:pt x="579324" y="300990"/>
                    </a:lnTo>
                    <a:lnTo>
                      <a:pt x="597305" y="349250"/>
                    </a:lnTo>
                    <a:lnTo>
                      <a:pt x="603643" y="400050"/>
                    </a:lnTo>
                    <a:lnTo>
                      <a:pt x="597989" y="449580"/>
                    </a:lnTo>
                    <a:lnTo>
                      <a:pt x="581892" y="494030"/>
                    </a:lnTo>
                    <a:lnTo>
                      <a:pt x="556650" y="533400"/>
                    </a:lnTo>
                    <a:lnTo>
                      <a:pt x="523561" y="566420"/>
                    </a:lnTo>
                    <a:lnTo>
                      <a:pt x="483923" y="591820"/>
                    </a:lnTo>
                    <a:lnTo>
                      <a:pt x="439035" y="608330"/>
                    </a:lnTo>
                    <a:lnTo>
                      <a:pt x="390194" y="613410"/>
                    </a:lnTo>
                    <a:lnTo>
                      <a:pt x="494656" y="613410"/>
                    </a:lnTo>
                    <a:lnTo>
                      <a:pt x="558477" y="568960"/>
                    </a:lnTo>
                    <a:lnTo>
                      <a:pt x="587596" y="533400"/>
                    </a:lnTo>
                    <a:lnTo>
                      <a:pt x="609595" y="492760"/>
                    </a:lnTo>
                    <a:lnTo>
                      <a:pt x="623505" y="448310"/>
                    </a:lnTo>
                    <a:lnTo>
                      <a:pt x="628357" y="400050"/>
                    </a:lnTo>
                    <a:lnTo>
                      <a:pt x="623697" y="353060"/>
                    </a:lnTo>
                    <a:lnTo>
                      <a:pt x="610322" y="309880"/>
                    </a:lnTo>
                    <a:lnTo>
                      <a:pt x="589146" y="269240"/>
                    </a:lnTo>
                    <a:lnTo>
                      <a:pt x="561080" y="234950"/>
                    </a:lnTo>
                    <a:lnTo>
                      <a:pt x="552199" y="227330"/>
                    </a:lnTo>
                    <a:close/>
                  </a:path>
                  <a:path w="780415" h="789939">
                    <a:moveTo>
                      <a:pt x="156819" y="576580"/>
                    </a:moveTo>
                    <a:lnTo>
                      <a:pt x="83692" y="600710"/>
                    </a:lnTo>
                    <a:lnTo>
                      <a:pt x="178258" y="600710"/>
                    </a:lnTo>
                    <a:lnTo>
                      <a:pt x="177064" y="599440"/>
                    </a:lnTo>
                    <a:lnTo>
                      <a:pt x="170199" y="591820"/>
                    </a:lnTo>
                    <a:lnTo>
                      <a:pt x="156819" y="576580"/>
                    </a:lnTo>
                    <a:close/>
                  </a:path>
                  <a:path w="780415" h="789939">
                    <a:moveTo>
                      <a:pt x="725557" y="200660"/>
                    </a:moveTo>
                    <a:lnTo>
                      <a:pt x="696696" y="200660"/>
                    </a:lnTo>
                    <a:lnTo>
                      <a:pt x="716711" y="234950"/>
                    </a:lnTo>
                    <a:lnTo>
                      <a:pt x="659434" y="285750"/>
                    </a:lnTo>
                    <a:lnTo>
                      <a:pt x="662834" y="295910"/>
                    </a:lnTo>
                    <a:lnTo>
                      <a:pt x="666145" y="304800"/>
                    </a:lnTo>
                    <a:lnTo>
                      <a:pt x="669262" y="314960"/>
                    </a:lnTo>
                    <a:lnTo>
                      <a:pt x="678709" y="354330"/>
                    </a:lnTo>
                    <a:lnTo>
                      <a:pt x="680567" y="364490"/>
                    </a:lnTo>
                    <a:lnTo>
                      <a:pt x="755662" y="379730"/>
                    </a:lnTo>
                    <a:lnTo>
                      <a:pt x="755662" y="420370"/>
                    </a:lnTo>
                    <a:lnTo>
                      <a:pt x="680567" y="435610"/>
                    </a:lnTo>
                    <a:lnTo>
                      <a:pt x="678768" y="445770"/>
                    </a:lnTo>
                    <a:lnTo>
                      <a:pt x="669527" y="485140"/>
                    </a:lnTo>
                    <a:lnTo>
                      <a:pt x="659434" y="514350"/>
                    </a:lnTo>
                    <a:lnTo>
                      <a:pt x="716711" y="565150"/>
                    </a:lnTo>
                    <a:lnTo>
                      <a:pt x="696696" y="600710"/>
                    </a:lnTo>
                    <a:lnTo>
                      <a:pt x="725138" y="600710"/>
                    </a:lnTo>
                    <a:lnTo>
                      <a:pt x="748169" y="561340"/>
                    </a:lnTo>
                    <a:lnTo>
                      <a:pt x="688352" y="506730"/>
                    </a:lnTo>
                    <a:lnTo>
                      <a:pt x="692502" y="495300"/>
                    </a:lnTo>
                    <a:lnTo>
                      <a:pt x="696160" y="482600"/>
                    </a:lnTo>
                    <a:lnTo>
                      <a:pt x="699307" y="469900"/>
                    </a:lnTo>
                    <a:lnTo>
                      <a:pt x="701928" y="457200"/>
                    </a:lnTo>
                    <a:lnTo>
                      <a:pt x="780402" y="440690"/>
                    </a:lnTo>
                    <a:lnTo>
                      <a:pt x="780402" y="360680"/>
                    </a:lnTo>
                    <a:lnTo>
                      <a:pt x="701928" y="344170"/>
                    </a:lnTo>
                    <a:lnTo>
                      <a:pt x="699307" y="331470"/>
                    </a:lnTo>
                    <a:lnTo>
                      <a:pt x="696160" y="318770"/>
                    </a:lnTo>
                    <a:lnTo>
                      <a:pt x="692502" y="306070"/>
                    </a:lnTo>
                    <a:lnTo>
                      <a:pt x="688352" y="293370"/>
                    </a:lnTo>
                    <a:lnTo>
                      <a:pt x="748169" y="240030"/>
                    </a:lnTo>
                    <a:lnTo>
                      <a:pt x="725557" y="200660"/>
                    </a:lnTo>
                    <a:close/>
                  </a:path>
                  <a:path w="780415" h="789939">
                    <a:moveTo>
                      <a:pt x="324854" y="227330"/>
                    </a:moveTo>
                    <a:lnTo>
                      <a:pt x="265760" y="227330"/>
                    </a:lnTo>
                    <a:lnTo>
                      <a:pt x="272113" y="232410"/>
                    </a:lnTo>
                    <a:lnTo>
                      <a:pt x="279334" y="236220"/>
                    </a:lnTo>
                    <a:lnTo>
                      <a:pt x="287268" y="238760"/>
                    </a:lnTo>
                    <a:lnTo>
                      <a:pt x="295757" y="238760"/>
                    </a:lnTo>
                    <a:lnTo>
                      <a:pt x="312728" y="236220"/>
                    </a:lnTo>
                    <a:lnTo>
                      <a:pt x="324854" y="227330"/>
                    </a:lnTo>
                    <a:close/>
                  </a:path>
                  <a:path w="780415" h="789939">
                    <a:moveTo>
                      <a:pt x="484631" y="152400"/>
                    </a:moveTo>
                    <a:lnTo>
                      <a:pt x="467663" y="154940"/>
                    </a:lnTo>
                    <a:lnTo>
                      <a:pt x="453809" y="165100"/>
                    </a:lnTo>
                    <a:lnTo>
                      <a:pt x="444469" y="179070"/>
                    </a:lnTo>
                    <a:lnTo>
                      <a:pt x="441045" y="195580"/>
                    </a:lnTo>
                    <a:lnTo>
                      <a:pt x="444469" y="212090"/>
                    </a:lnTo>
                    <a:lnTo>
                      <a:pt x="453809" y="226060"/>
                    </a:lnTo>
                    <a:lnTo>
                      <a:pt x="467663" y="236220"/>
                    </a:lnTo>
                    <a:lnTo>
                      <a:pt x="484631" y="238760"/>
                    </a:lnTo>
                    <a:lnTo>
                      <a:pt x="493123" y="238760"/>
                    </a:lnTo>
                    <a:lnTo>
                      <a:pt x="501059" y="236220"/>
                    </a:lnTo>
                    <a:lnTo>
                      <a:pt x="508281" y="232410"/>
                    </a:lnTo>
                    <a:lnTo>
                      <a:pt x="514629" y="227330"/>
                    </a:lnTo>
                    <a:lnTo>
                      <a:pt x="552199" y="227330"/>
                    </a:lnTo>
                    <a:lnTo>
                      <a:pt x="537398" y="214630"/>
                    </a:lnTo>
                    <a:lnTo>
                      <a:pt x="484631" y="214630"/>
                    </a:lnTo>
                    <a:lnTo>
                      <a:pt x="477347" y="213360"/>
                    </a:lnTo>
                    <a:lnTo>
                      <a:pt x="471387" y="208280"/>
                    </a:lnTo>
                    <a:lnTo>
                      <a:pt x="467363" y="203200"/>
                    </a:lnTo>
                    <a:lnTo>
                      <a:pt x="465886" y="195580"/>
                    </a:lnTo>
                    <a:lnTo>
                      <a:pt x="467363" y="187960"/>
                    </a:lnTo>
                    <a:lnTo>
                      <a:pt x="471387" y="182880"/>
                    </a:lnTo>
                    <a:lnTo>
                      <a:pt x="477347" y="177800"/>
                    </a:lnTo>
                    <a:lnTo>
                      <a:pt x="484631" y="176530"/>
                    </a:lnTo>
                    <a:lnTo>
                      <a:pt x="523106" y="176530"/>
                    </a:lnTo>
                    <a:lnTo>
                      <a:pt x="515461" y="165100"/>
                    </a:lnTo>
                    <a:lnTo>
                      <a:pt x="501602" y="154940"/>
                    </a:lnTo>
                    <a:lnTo>
                      <a:pt x="484631" y="152400"/>
                    </a:lnTo>
                    <a:close/>
                  </a:path>
                  <a:path w="780415" h="789939">
                    <a:moveTo>
                      <a:pt x="177835" y="200660"/>
                    </a:moveTo>
                    <a:lnTo>
                      <a:pt x="83692" y="200660"/>
                    </a:lnTo>
                    <a:lnTo>
                      <a:pt x="156832" y="224790"/>
                    </a:lnTo>
                    <a:lnTo>
                      <a:pt x="169262" y="209550"/>
                    </a:lnTo>
                    <a:lnTo>
                      <a:pt x="175631" y="203200"/>
                    </a:lnTo>
                    <a:lnTo>
                      <a:pt x="177835" y="200660"/>
                    </a:lnTo>
                    <a:close/>
                  </a:path>
                  <a:path w="780415" h="789939">
                    <a:moveTo>
                      <a:pt x="606986" y="74930"/>
                    </a:moveTo>
                    <a:lnTo>
                      <a:pt x="557809" y="74930"/>
                    </a:lnTo>
                    <a:lnTo>
                      <a:pt x="590270" y="93980"/>
                    </a:lnTo>
                    <a:lnTo>
                      <a:pt x="566191" y="166370"/>
                    </a:lnTo>
                    <a:lnTo>
                      <a:pt x="573930" y="173990"/>
                    </a:lnTo>
                    <a:lnTo>
                      <a:pt x="581575" y="180340"/>
                    </a:lnTo>
                    <a:lnTo>
                      <a:pt x="589085" y="186690"/>
                    </a:lnTo>
                    <a:lnTo>
                      <a:pt x="596417" y="194310"/>
                    </a:lnTo>
                    <a:lnTo>
                      <a:pt x="603513" y="201930"/>
                    </a:lnTo>
                    <a:lnTo>
                      <a:pt x="610317" y="208280"/>
                    </a:lnTo>
                    <a:lnTo>
                      <a:pt x="616959" y="217170"/>
                    </a:lnTo>
                    <a:lnTo>
                      <a:pt x="623569" y="224790"/>
                    </a:lnTo>
                    <a:lnTo>
                      <a:pt x="696696" y="200660"/>
                    </a:lnTo>
                    <a:lnTo>
                      <a:pt x="725557" y="200660"/>
                    </a:lnTo>
                    <a:lnTo>
                      <a:pt x="722639" y="195580"/>
                    </a:lnTo>
                    <a:lnTo>
                      <a:pt x="631647" y="195580"/>
                    </a:lnTo>
                    <a:lnTo>
                      <a:pt x="623019" y="185420"/>
                    </a:lnTo>
                    <a:lnTo>
                      <a:pt x="614006" y="176530"/>
                    </a:lnTo>
                    <a:lnTo>
                      <a:pt x="604622" y="167640"/>
                    </a:lnTo>
                    <a:lnTo>
                      <a:pt x="594880" y="158750"/>
                    </a:lnTo>
                    <a:lnTo>
                      <a:pt x="620039" y="82550"/>
                    </a:lnTo>
                    <a:lnTo>
                      <a:pt x="606986" y="74930"/>
                    </a:lnTo>
                    <a:close/>
                  </a:path>
                  <a:path w="780415" h="789939">
                    <a:moveTo>
                      <a:pt x="334231" y="176530"/>
                    </a:moveTo>
                    <a:lnTo>
                      <a:pt x="295757" y="176530"/>
                    </a:lnTo>
                    <a:lnTo>
                      <a:pt x="303049" y="177800"/>
                    </a:lnTo>
                    <a:lnTo>
                      <a:pt x="309013" y="182880"/>
                    </a:lnTo>
                    <a:lnTo>
                      <a:pt x="313038" y="187960"/>
                    </a:lnTo>
                    <a:lnTo>
                      <a:pt x="314515" y="195580"/>
                    </a:lnTo>
                    <a:lnTo>
                      <a:pt x="313038" y="203200"/>
                    </a:lnTo>
                    <a:lnTo>
                      <a:pt x="309013" y="208280"/>
                    </a:lnTo>
                    <a:lnTo>
                      <a:pt x="303049" y="213360"/>
                    </a:lnTo>
                    <a:lnTo>
                      <a:pt x="295757" y="214630"/>
                    </a:lnTo>
                    <a:lnTo>
                      <a:pt x="334231" y="214630"/>
                    </a:lnTo>
                    <a:lnTo>
                      <a:pt x="335930" y="212090"/>
                    </a:lnTo>
                    <a:lnTo>
                      <a:pt x="339356" y="195580"/>
                    </a:lnTo>
                    <a:lnTo>
                      <a:pt x="335930" y="179070"/>
                    </a:lnTo>
                    <a:lnTo>
                      <a:pt x="334231" y="176530"/>
                    </a:lnTo>
                    <a:close/>
                  </a:path>
                  <a:path w="780415" h="789939">
                    <a:moveTo>
                      <a:pt x="523106" y="176530"/>
                    </a:moveTo>
                    <a:lnTo>
                      <a:pt x="484631" y="176530"/>
                    </a:lnTo>
                    <a:lnTo>
                      <a:pt x="491924" y="177800"/>
                    </a:lnTo>
                    <a:lnTo>
                      <a:pt x="497887" y="182880"/>
                    </a:lnTo>
                    <a:lnTo>
                      <a:pt x="501912" y="187960"/>
                    </a:lnTo>
                    <a:lnTo>
                      <a:pt x="503389" y="195580"/>
                    </a:lnTo>
                    <a:lnTo>
                      <a:pt x="501912" y="203200"/>
                    </a:lnTo>
                    <a:lnTo>
                      <a:pt x="497887" y="208280"/>
                    </a:lnTo>
                    <a:lnTo>
                      <a:pt x="491924" y="213360"/>
                    </a:lnTo>
                    <a:lnTo>
                      <a:pt x="484631" y="214630"/>
                    </a:lnTo>
                    <a:lnTo>
                      <a:pt x="537398" y="214630"/>
                    </a:lnTo>
                    <a:lnTo>
                      <a:pt x="527037" y="205740"/>
                    </a:lnTo>
                    <a:lnTo>
                      <a:pt x="527811" y="201930"/>
                    </a:lnTo>
                    <a:lnTo>
                      <a:pt x="528231" y="199390"/>
                    </a:lnTo>
                    <a:lnTo>
                      <a:pt x="528231" y="195580"/>
                    </a:lnTo>
                    <a:lnTo>
                      <a:pt x="524804" y="179070"/>
                    </a:lnTo>
                    <a:lnTo>
                      <a:pt x="523106" y="176530"/>
                    </a:lnTo>
                    <a:close/>
                  </a:path>
                  <a:path w="780415" h="789939">
                    <a:moveTo>
                      <a:pt x="252869" y="0"/>
                    </a:moveTo>
                    <a:lnTo>
                      <a:pt x="235906" y="3810"/>
                    </a:lnTo>
                    <a:lnTo>
                      <a:pt x="222051" y="12700"/>
                    </a:lnTo>
                    <a:lnTo>
                      <a:pt x="212709" y="26670"/>
                    </a:lnTo>
                    <a:lnTo>
                      <a:pt x="209283" y="43180"/>
                    </a:lnTo>
                    <a:lnTo>
                      <a:pt x="209283" y="46990"/>
                    </a:lnTo>
                    <a:lnTo>
                      <a:pt x="209664" y="50800"/>
                    </a:lnTo>
                    <a:lnTo>
                      <a:pt x="210400" y="53340"/>
                    </a:lnTo>
                    <a:lnTo>
                      <a:pt x="160350" y="82550"/>
                    </a:lnTo>
                    <a:lnTo>
                      <a:pt x="185521" y="158750"/>
                    </a:lnTo>
                    <a:lnTo>
                      <a:pt x="175774" y="167640"/>
                    </a:lnTo>
                    <a:lnTo>
                      <a:pt x="166390" y="176530"/>
                    </a:lnTo>
                    <a:lnTo>
                      <a:pt x="157380" y="185420"/>
                    </a:lnTo>
                    <a:lnTo>
                      <a:pt x="148755" y="195580"/>
                    </a:lnTo>
                    <a:lnTo>
                      <a:pt x="182244" y="195580"/>
                    </a:lnTo>
                    <a:lnTo>
                      <a:pt x="189981" y="187960"/>
                    </a:lnTo>
                    <a:lnTo>
                      <a:pt x="197908" y="180340"/>
                    </a:lnTo>
                    <a:lnTo>
                      <a:pt x="205996" y="173990"/>
                    </a:lnTo>
                    <a:lnTo>
                      <a:pt x="214210" y="166370"/>
                    </a:lnTo>
                    <a:lnTo>
                      <a:pt x="190118" y="93980"/>
                    </a:lnTo>
                    <a:lnTo>
                      <a:pt x="222580" y="74930"/>
                    </a:lnTo>
                    <a:lnTo>
                      <a:pt x="283703" y="74930"/>
                    </a:lnTo>
                    <a:lnTo>
                      <a:pt x="292195" y="62230"/>
                    </a:lnTo>
                    <a:lnTo>
                      <a:pt x="252869" y="62230"/>
                    </a:lnTo>
                    <a:lnTo>
                      <a:pt x="245584" y="60960"/>
                    </a:lnTo>
                    <a:lnTo>
                      <a:pt x="239625" y="57150"/>
                    </a:lnTo>
                    <a:lnTo>
                      <a:pt x="235601" y="50800"/>
                    </a:lnTo>
                    <a:lnTo>
                      <a:pt x="234124" y="43180"/>
                    </a:lnTo>
                    <a:lnTo>
                      <a:pt x="235601" y="36830"/>
                    </a:lnTo>
                    <a:lnTo>
                      <a:pt x="239625" y="30480"/>
                    </a:lnTo>
                    <a:lnTo>
                      <a:pt x="245584" y="26670"/>
                    </a:lnTo>
                    <a:lnTo>
                      <a:pt x="252869" y="25400"/>
                    </a:lnTo>
                    <a:lnTo>
                      <a:pt x="292195" y="25400"/>
                    </a:lnTo>
                    <a:lnTo>
                      <a:pt x="283703" y="12700"/>
                    </a:lnTo>
                    <a:lnTo>
                      <a:pt x="269845" y="3810"/>
                    </a:lnTo>
                    <a:lnTo>
                      <a:pt x="252869" y="0"/>
                    </a:lnTo>
                    <a:close/>
                  </a:path>
                  <a:path w="780415" h="789939">
                    <a:moveTo>
                      <a:pt x="708050" y="170180"/>
                    </a:moveTo>
                    <a:lnTo>
                      <a:pt x="631647" y="195580"/>
                    </a:lnTo>
                    <a:lnTo>
                      <a:pt x="722639" y="195580"/>
                    </a:lnTo>
                    <a:lnTo>
                      <a:pt x="708050" y="170180"/>
                    </a:lnTo>
                    <a:close/>
                  </a:path>
                  <a:path w="780415" h="789939">
                    <a:moveTo>
                      <a:pt x="283703" y="74930"/>
                    </a:moveTo>
                    <a:lnTo>
                      <a:pt x="222580" y="74930"/>
                    </a:lnTo>
                    <a:lnTo>
                      <a:pt x="228964" y="80010"/>
                    </a:lnTo>
                    <a:lnTo>
                      <a:pt x="236253" y="83820"/>
                    </a:lnTo>
                    <a:lnTo>
                      <a:pt x="244277" y="86360"/>
                    </a:lnTo>
                    <a:lnTo>
                      <a:pt x="252869" y="87630"/>
                    </a:lnTo>
                    <a:lnTo>
                      <a:pt x="269845" y="83820"/>
                    </a:lnTo>
                    <a:lnTo>
                      <a:pt x="283703" y="74930"/>
                    </a:lnTo>
                    <a:close/>
                  </a:path>
                  <a:path w="780415" h="789939">
                    <a:moveTo>
                      <a:pt x="527507" y="0"/>
                    </a:moveTo>
                    <a:lnTo>
                      <a:pt x="510543" y="3810"/>
                    </a:lnTo>
                    <a:lnTo>
                      <a:pt x="496689" y="12700"/>
                    </a:lnTo>
                    <a:lnTo>
                      <a:pt x="487346" y="26670"/>
                    </a:lnTo>
                    <a:lnTo>
                      <a:pt x="483920" y="43180"/>
                    </a:lnTo>
                    <a:lnTo>
                      <a:pt x="487346" y="60960"/>
                    </a:lnTo>
                    <a:lnTo>
                      <a:pt x="496689" y="74930"/>
                    </a:lnTo>
                    <a:lnTo>
                      <a:pt x="510543" y="83820"/>
                    </a:lnTo>
                    <a:lnTo>
                      <a:pt x="527507" y="87630"/>
                    </a:lnTo>
                    <a:lnTo>
                      <a:pt x="536112" y="86360"/>
                    </a:lnTo>
                    <a:lnTo>
                      <a:pt x="544139" y="83820"/>
                    </a:lnTo>
                    <a:lnTo>
                      <a:pt x="551426" y="80010"/>
                    </a:lnTo>
                    <a:lnTo>
                      <a:pt x="557809" y="74930"/>
                    </a:lnTo>
                    <a:lnTo>
                      <a:pt x="606986" y="74930"/>
                    </a:lnTo>
                    <a:lnTo>
                      <a:pt x="585230" y="62230"/>
                    </a:lnTo>
                    <a:lnTo>
                      <a:pt x="527507" y="62230"/>
                    </a:lnTo>
                    <a:lnTo>
                      <a:pt x="520222" y="60960"/>
                    </a:lnTo>
                    <a:lnTo>
                      <a:pt x="514262" y="57150"/>
                    </a:lnTo>
                    <a:lnTo>
                      <a:pt x="510238" y="50800"/>
                    </a:lnTo>
                    <a:lnTo>
                      <a:pt x="508761" y="43180"/>
                    </a:lnTo>
                    <a:lnTo>
                      <a:pt x="510238" y="36830"/>
                    </a:lnTo>
                    <a:lnTo>
                      <a:pt x="514262" y="30480"/>
                    </a:lnTo>
                    <a:lnTo>
                      <a:pt x="520222" y="26670"/>
                    </a:lnTo>
                    <a:lnTo>
                      <a:pt x="527507" y="25400"/>
                    </a:lnTo>
                    <a:lnTo>
                      <a:pt x="566832" y="25400"/>
                    </a:lnTo>
                    <a:lnTo>
                      <a:pt x="558341" y="12700"/>
                    </a:lnTo>
                    <a:lnTo>
                      <a:pt x="544483" y="3810"/>
                    </a:lnTo>
                    <a:lnTo>
                      <a:pt x="527507" y="0"/>
                    </a:lnTo>
                    <a:close/>
                  </a:path>
                  <a:path w="780415" h="789939">
                    <a:moveTo>
                      <a:pt x="292195" y="25400"/>
                    </a:moveTo>
                    <a:lnTo>
                      <a:pt x="252869" y="25400"/>
                    </a:lnTo>
                    <a:lnTo>
                      <a:pt x="260161" y="26670"/>
                    </a:lnTo>
                    <a:lnTo>
                      <a:pt x="266125" y="30480"/>
                    </a:lnTo>
                    <a:lnTo>
                      <a:pt x="270150" y="36830"/>
                    </a:lnTo>
                    <a:lnTo>
                      <a:pt x="271627" y="43180"/>
                    </a:lnTo>
                    <a:lnTo>
                      <a:pt x="270150" y="50800"/>
                    </a:lnTo>
                    <a:lnTo>
                      <a:pt x="266125" y="57150"/>
                    </a:lnTo>
                    <a:lnTo>
                      <a:pt x="260161" y="60960"/>
                    </a:lnTo>
                    <a:lnTo>
                      <a:pt x="252869" y="62230"/>
                    </a:lnTo>
                    <a:lnTo>
                      <a:pt x="292195" y="62230"/>
                    </a:lnTo>
                    <a:lnTo>
                      <a:pt x="293044" y="60960"/>
                    </a:lnTo>
                    <a:lnTo>
                      <a:pt x="296468" y="43180"/>
                    </a:lnTo>
                    <a:lnTo>
                      <a:pt x="293044" y="26670"/>
                    </a:lnTo>
                    <a:lnTo>
                      <a:pt x="292195" y="25400"/>
                    </a:lnTo>
                    <a:close/>
                  </a:path>
                  <a:path w="780415" h="789939">
                    <a:moveTo>
                      <a:pt x="566832" y="25400"/>
                    </a:moveTo>
                    <a:lnTo>
                      <a:pt x="527507" y="25400"/>
                    </a:lnTo>
                    <a:lnTo>
                      <a:pt x="534799" y="26670"/>
                    </a:lnTo>
                    <a:lnTo>
                      <a:pt x="540762" y="30480"/>
                    </a:lnTo>
                    <a:lnTo>
                      <a:pt x="544787" y="36830"/>
                    </a:lnTo>
                    <a:lnTo>
                      <a:pt x="546265" y="43180"/>
                    </a:lnTo>
                    <a:lnTo>
                      <a:pt x="544787" y="50800"/>
                    </a:lnTo>
                    <a:lnTo>
                      <a:pt x="540762" y="57150"/>
                    </a:lnTo>
                    <a:lnTo>
                      <a:pt x="534799" y="60960"/>
                    </a:lnTo>
                    <a:lnTo>
                      <a:pt x="527507" y="62230"/>
                    </a:lnTo>
                    <a:lnTo>
                      <a:pt x="585230" y="62230"/>
                    </a:lnTo>
                    <a:lnTo>
                      <a:pt x="570001" y="53340"/>
                    </a:lnTo>
                    <a:lnTo>
                      <a:pt x="570725" y="50800"/>
                    </a:lnTo>
                    <a:lnTo>
                      <a:pt x="571106" y="46990"/>
                    </a:lnTo>
                    <a:lnTo>
                      <a:pt x="571106" y="43180"/>
                    </a:lnTo>
                    <a:lnTo>
                      <a:pt x="567681" y="26670"/>
                    </a:lnTo>
                    <a:lnTo>
                      <a:pt x="566832" y="25400"/>
                    </a:lnTo>
                    <a:close/>
                  </a:path>
                </a:pathLst>
              </a:custGeom>
              <a:grpFill/>
            </p:spPr>
            <p:txBody>
              <a:bodyPr wrap="square" lIns="0" tIns="0" rIns="0" bIns="0" rtlCol="0"/>
              <a:lstStyle/>
              <a:p>
                <a:pPr defTabSz="685800"/>
                <a:endParaRPr sz="893">
                  <a:latin typeface="Calibri" panose="020F0502020204030204" pitchFamily="34" charset="0"/>
                  <a:cs typeface="Calibri" panose="020F0502020204030204" pitchFamily="34" charset="0"/>
                </a:endParaRPr>
              </a:p>
            </p:txBody>
          </p:sp>
          <p:sp>
            <p:nvSpPr>
              <p:cNvPr id="533" name="object 187">
                <a:extLst>
                  <a:ext uri="{FF2B5EF4-FFF2-40B4-BE49-F238E27FC236}">
                    <a16:creationId xmlns:a16="http://schemas.microsoft.com/office/drawing/2014/main" id="{C249C952-6A80-A304-6926-2ADCCA34CCFA}"/>
                  </a:ext>
                </a:extLst>
              </p:cNvPr>
              <p:cNvSpPr/>
              <p:nvPr/>
            </p:nvSpPr>
            <p:spPr>
              <a:xfrm>
                <a:off x="22512584" y="4021385"/>
                <a:ext cx="329775" cy="572411"/>
              </a:xfrm>
              <a:custGeom>
                <a:avLst/>
                <a:gdLst/>
                <a:ahLst/>
                <a:cxnLst/>
                <a:rect l="l" t="t" r="r" b="b"/>
                <a:pathLst>
                  <a:path w="278765" h="483870">
                    <a:moveTo>
                      <a:pt x="278536" y="344017"/>
                    </a:moveTo>
                    <a:lnTo>
                      <a:pt x="271399" y="300113"/>
                    </a:lnTo>
                    <a:lnTo>
                      <a:pt x="253809" y="266217"/>
                    </a:lnTo>
                    <a:lnTo>
                      <a:pt x="253809" y="344017"/>
                    </a:lnTo>
                    <a:lnTo>
                      <a:pt x="244767" y="388480"/>
                    </a:lnTo>
                    <a:lnTo>
                      <a:pt x="220141" y="424903"/>
                    </a:lnTo>
                    <a:lnTo>
                      <a:pt x="183718" y="449529"/>
                    </a:lnTo>
                    <a:lnTo>
                      <a:pt x="139255" y="458571"/>
                    </a:lnTo>
                    <a:lnTo>
                      <a:pt x="94792" y="449529"/>
                    </a:lnTo>
                    <a:lnTo>
                      <a:pt x="58369" y="424903"/>
                    </a:lnTo>
                    <a:lnTo>
                      <a:pt x="33756" y="388480"/>
                    </a:lnTo>
                    <a:lnTo>
                      <a:pt x="24714" y="344017"/>
                    </a:lnTo>
                    <a:lnTo>
                      <a:pt x="33756" y="299554"/>
                    </a:lnTo>
                    <a:lnTo>
                      <a:pt x="58369" y="263131"/>
                    </a:lnTo>
                    <a:lnTo>
                      <a:pt x="94780" y="238506"/>
                    </a:lnTo>
                    <a:lnTo>
                      <a:pt x="126911" y="231978"/>
                    </a:lnTo>
                    <a:lnTo>
                      <a:pt x="126911" y="317004"/>
                    </a:lnTo>
                    <a:lnTo>
                      <a:pt x="151625" y="317004"/>
                    </a:lnTo>
                    <a:lnTo>
                      <a:pt x="151625" y="231990"/>
                    </a:lnTo>
                    <a:lnTo>
                      <a:pt x="183718" y="238506"/>
                    </a:lnTo>
                    <a:lnTo>
                      <a:pt x="220141" y="263131"/>
                    </a:lnTo>
                    <a:lnTo>
                      <a:pt x="244767" y="299554"/>
                    </a:lnTo>
                    <a:lnTo>
                      <a:pt x="253809" y="344017"/>
                    </a:lnTo>
                    <a:lnTo>
                      <a:pt x="253809" y="266217"/>
                    </a:lnTo>
                    <a:lnTo>
                      <a:pt x="251574" y="261899"/>
                    </a:lnTo>
                    <a:lnTo>
                      <a:pt x="221386" y="231698"/>
                    </a:lnTo>
                    <a:lnTo>
                      <a:pt x="217055" y="229463"/>
                    </a:lnTo>
                    <a:lnTo>
                      <a:pt x="183159" y="211874"/>
                    </a:lnTo>
                    <a:lnTo>
                      <a:pt x="151625" y="206768"/>
                    </a:lnTo>
                    <a:lnTo>
                      <a:pt x="151625" y="85407"/>
                    </a:lnTo>
                    <a:lnTo>
                      <a:pt x="164109" y="79387"/>
                    </a:lnTo>
                    <a:lnTo>
                      <a:pt x="174002" y="69900"/>
                    </a:lnTo>
                    <a:lnTo>
                      <a:pt x="178015" y="62357"/>
                    </a:lnTo>
                    <a:lnTo>
                      <a:pt x="180505" y="57708"/>
                    </a:lnTo>
                    <a:lnTo>
                      <a:pt x="182854" y="43599"/>
                    </a:lnTo>
                    <a:lnTo>
                      <a:pt x="179412" y="26657"/>
                    </a:lnTo>
                    <a:lnTo>
                      <a:pt x="178193" y="24841"/>
                    </a:lnTo>
                    <a:lnTo>
                      <a:pt x="170053" y="12801"/>
                    </a:lnTo>
                    <a:lnTo>
                      <a:pt x="158013" y="4673"/>
                    </a:lnTo>
                    <a:lnTo>
                      <a:pt x="158013" y="43599"/>
                    </a:lnTo>
                    <a:lnTo>
                      <a:pt x="156527" y="50888"/>
                    </a:lnTo>
                    <a:lnTo>
                      <a:pt x="152514" y="56857"/>
                    </a:lnTo>
                    <a:lnTo>
                      <a:pt x="146545" y="60883"/>
                    </a:lnTo>
                    <a:lnTo>
                      <a:pt x="139255" y="62357"/>
                    </a:lnTo>
                    <a:lnTo>
                      <a:pt x="131978" y="60883"/>
                    </a:lnTo>
                    <a:lnTo>
                      <a:pt x="126009" y="56857"/>
                    </a:lnTo>
                    <a:lnTo>
                      <a:pt x="121983" y="50888"/>
                    </a:lnTo>
                    <a:lnTo>
                      <a:pt x="120510" y="43599"/>
                    </a:lnTo>
                    <a:lnTo>
                      <a:pt x="121983" y="36322"/>
                    </a:lnTo>
                    <a:lnTo>
                      <a:pt x="126009" y="30353"/>
                    </a:lnTo>
                    <a:lnTo>
                      <a:pt x="131978" y="26327"/>
                    </a:lnTo>
                    <a:lnTo>
                      <a:pt x="139255" y="24841"/>
                    </a:lnTo>
                    <a:lnTo>
                      <a:pt x="146545" y="26327"/>
                    </a:lnTo>
                    <a:lnTo>
                      <a:pt x="152514" y="30353"/>
                    </a:lnTo>
                    <a:lnTo>
                      <a:pt x="156527" y="36322"/>
                    </a:lnTo>
                    <a:lnTo>
                      <a:pt x="158013" y="43599"/>
                    </a:lnTo>
                    <a:lnTo>
                      <a:pt x="158013" y="4673"/>
                    </a:lnTo>
                    <a:lnTo>
                      <a:pt x="156197" y="3441"/>
                    </a:lnTo>
                    <a:lnTo>
                      <a:pt x="139255" y="0"/>
                    </a:lnTo>
                    <a:lnTo>
                      <a:pt x="122313" y="3441"/>
                    </a:lnTo>
                    <a:lnTo>
                      <a:pt x="108458" y="12801"/>
                    </a:lnTo>
                    <a:lnTo>
                      <a:pt x="99098" y="26657"/>
                    </a:lnTo>
                    <a:lnTo>
                      <a:pt x="95669" y="43599"/>
                    </a:lnTo>
                    <a:lnTo>
                      <a:pt x="98018" y="57708"/>
                    </a:lnTo>
                    <a:lnTo>
                      <a:pt x="104533" y="69900"/>
                    </a:lnTo>
                    <a:lnTo>
                      <a:pt x="114427" y="79400"/>
                    </a:lnTo>
                    <a:lnTo>
                      <a:pt x="126911" y="85407"/>
                    </a:lnTo>
                    <a:lnTo>
                      <a:pt x="126911" y="206756"/>
                    </a:lnTo>
                    <a:lnTo>
                      <a:pt x="57137" y="231698"/>
                    </a:lnTo>
                    <a:lnTo>
                      <a:pt x="26949" y="261899"/>
                    </a:lnTo>
                    <a:lnTo>
                      <a:pt x="7124" y="300113"/>
                    </a:lnTo>
                    <a:lnTo>
                      <a:pt x="0" y="344017"/>
                    </a:lnTo>
                    <a:lnTo>
                      <a:pt x="7124" y="387921"/>
                    </a:lnTo>
                    <a:lnTo>
                      <a:pt x="26949" y="426135"/>
                    </a:lnTo>
                    <a:lnTo>
                      <a:pt x="57137" y="456336"/>
                    </a:lnTo>
                    <a:lnTo>
                      <a:pt x="95351" y="476161"/>
                    </a:lnTo>
                    <a:lnTo>
                      <a:pt x="139255" y="483298"/>
                    </a:lnTo>
                    <a:lnTo>
                      <a:pt x="183159" y="476161"/>
                    </a:lnTo>
                    <a:lnTo>
                      <a:pt x="217081" y="458571"/>
                    </a:lnTo>
                    <a:lnTo>
                      <a:pt x="221386" y="456336"/>
                    </a:lnTo>
                    <a:lnTo>
                      <a:pt x="251574" y="426135"/>
                    </a:lnTo>
                    <a:lnTo>
                      <a:pt x="271399" y="387921"/>
                    </a:lnTo>
                    <a:lnTo>
                      <a:pt x="278536" y="344017"/>
                    </a:lnTo>
                    <a:close/>
                  </a:path>
                </a:pathLst>
              </a:custGeom>
              <a:grpFill/>
            </p:spPr>
            <p:txBody>
              <a:bodyPr wrap="square" lIns="0" tIns="0" rIns="0" bIns="0" rtlCol="0"/>
              <a:lstStyle/>
              <a:p>
                <a:pPr defTabSz="685800"/>
                <a:endParaRPr sz="893">
                  <a:latin typeface="Calibri" panose="020F0502020204030204" pitchFamily="34" charset="0"/>
                  <a:cs typeface="Calibri" panose="020F0502020204030204" pitchFamily="34" charset="0"/>
                </a:endParaRPr>
              </a:p>
            </p:txBody>
          </p:sp>
          <p:pic>
            <p:nvPicPr>
              <p:cNvPr id="534" name="object 188">
                <a:extLst>
                  <a:ext uri="{FF2B5EF4-FFF2-40B4-BE49-F238E27FC236}">
                    <a16:creationId xmlns:a16="http://schemas.microsoft.com/office/drawing/2014/main" id="{E3929A82-C7D9-A8A0-88C8-9048F680A388}"/>
                  </a:ext>
                </a:extLst>
              </p:cNvPr>
              <p:cNvPicPr/>
              <p:nvPr/>
            </p:nvPicPr>
            <p:blipFill>
              <a:blip r:embed="rId9" cstate="print">
                <a:extLst>
                  <a:ext uri="{BEBA8EAE-BF5A-486C-A8C5-ECC9F3942E4B}">
                    <a14:imgProps xmlns:a14="http://schemas.microsoft.com/office/drawing/2010/main">
                      <a14:imgLayer r:embed="rId10">
                        <a14:imgEffect>
                          <a14:brightnessContrast bright="100000" contrast="100000"/>
                        </a14:imgEffect>
                      </a14:imgLayer>
                    </a14:imgProps>
                  </a:ext>
                </a:extLst>
              </a:blip>
              <a:stretch>
                <a:fillRect/>
              </a:stretch>
            </p:blipFill>
            <p:spPr>
              <a:xfrm>
                <a:off x="22625764" y="4376764"/>
                <a:ext cx="103138" cy="103154"/>
              </a:xfrm>
              <a:prstGeom prst="rect">
                <a:avLst/>
              </a:prstGeom>
              <a:grpFill/>
            </p:spPr>
          </p:pic>
        </p:grpSp>
      </p:grpSp>
      <p:grpSp>
        <p:nvGrpSpPr>
          <p:cNvPr id="535" name="Group 534">
            <a:extLst>
              <a:ext uri="{FF2B5EF4-FFF2-40B4-BE49-F238E27FC236}">
                <a16:creationId xmlns:a16="http://schemas.microsoft.com/office/drawing/2014/main" id="{3459BC64-D890-EE8D-90A2-ADEA0830E53B}"/>
              </a:ext>
            </a:extLst>
          </p:cNvPr>
          <p:cNvGrpSpPr/>
          <p:nvPr/>
        </p:nvGrpSpPr>
        <p:grpSpPr>
          <a:xfrm>
            <a:off x="8268462" y="2994988"/>
            <a:ext cx="491193" cy="491193"/>
            <a:chOff x="7974335" y="2528008"/>
            <a:chExt cx="491193" cy="491193"/>
          </a:xfrm>
        </p:grpSpPr>
        <p:sp>
          <p:nvSpPr>
            <p:cNvPr id="536" name="Google Shape;658;p87">
              <a:extLst>
                <a:ext uri="{FF2B5EF4-FFF2-40B4-BE49-F238E27FC236}">
                  <a16:creationId xmlns:a16="http://schemas.microsoft.com/office/drawing/2014/main" id="{6BE252EC-AB74-6703-4ABD-5E2B693B8A1D}"/>
                </a:ext>
              </a:extLst>
            </p:cNvPr>
            <p:cNvSpPr/>
            <p:nvPr/>
          </p:nvSpPr>
          <p:spPr>
            <a:xfrm>
              <a:off x="7974335" y="2528008"/>
              <a:ext cx="491193" cy="491193"/>
            </a:xfrm>
            <a:prstGeom prst="ellipse">
              <a:avLst/>
            </a:prstGeom>
            <a:solidFill>
              <a:schemeClr val="accent3"/>
            </a:solidFill>
            <a:ln>
              <a:noFill/>
            </a:ln>
          </p:spPr>
          <p:txBody>
            <a:bodyPr spcFirstLastPara="1" wrap="square" lIns="68569" tIns="34275" rIns="68569" bIns="34275" anchor="ctr" anchorCtr="0">
              <a:noAutofit/>
            </a:bodyPr>
            <a:lstStyle/>
            <a:p>
              <a:pPr algn="ctr" defTabSz="685800"/>
              <a:endParaRPr sz="1350" dirty="0">
                <a:solidFill>
                  <a:prstClr val="white"/>
                </a:solidFill>
              </a:endParaRPr>
            </a:p>
          </p:txBody>
        </p:sp>
        <p:grpSp>
          <p:nvGrpSpPr>
            <p:cNvPr id="537" name="Group 536">
              <a:extLst>
                <a:ext uri="{FF2B5EF4-FFF2-40B4-BE49-F238E27FC236}">
                  <a16:creationId xmlns:a16="http://schemas.microsoft.com/office/drawing/2014/main" id="{88A11CC6-618D-D054-287A-0A18EE7341BC}"/>
                </a:ext>
              </a:extLst>
            </p:cNvPr>
            <p:cNvGrpSpPr/>
            <p:nvPr/>
          </p:nvGrpSpPr>
          <p:grpSpPr>
            <a:xfrm>
              <a:off x="8127796" y="2645485"/>
              <a:ext cx="184272" cy="256241"/>
              <a:chOff x="26728702" y="3961067"/>
              <a:chExt cx="753449" cy="1047718"/>
            </a:xfrm>
          </p:grpSpPr>
          <p:sp>
            <p:nvSpPr>
              <p:cNvPr id="538" name="object 189">
                <a:extLst>
                  <a:ext uri="{FF2B5EF4-FFF2-40B4-BE49-F238E27FC236}">
                    <a16:creationId xmlns:a16="http://schemas.microsoft.com/office/drawing/2014/main" id="{8A791BFD-9239-8F4A-0173-54B071D8F689}"/>
                  </a:ext>
                </a:extLst>
              </p:cNvPr>
              <p:cNvSpPr/>
              <p:nvPr/>
            </p:nvSpPr>
            <p:spPr>
              <a:xfrm>
                <a:off x="26728702" y="3961067"/>
                <a:ext cx="753449" cy="722650"/>
              </a:xfrm>
              <a:custGeom>
                <a:avLst/>
                <a:gdLst/>
                <a:ahLst/>
                <a:cxnLst/>
                <a:rect l="l" t="t" r="r" b="b"/>
                <a:pathLst>
                  <a:path w="636904" h="610870">
                    <a:moveTo>
                      <a:pt x="249558" y="0"/>
                    </a:moveTo>
                    <a:lnTo>
                      <a:pt x="234694" y="0"/>
                    </a:lnTo>
                    <a:lnTo>
                      <a:pt x="219900" y="2540"/>
                    </a:lnTo>
                    <a:lnTo>
                      <a:pt x="184719" y="29210"/>
                    </a:lnTo>
                    <a:lnTo>
                      <a:pt x="170853" y="60960"/>
                    </a:lnTo>
                    <a:lnTo>
                      <a:pt x="164476" y="72390"/>
                    </a:lnTo>
                    <a:lnTo>
                      <a:pt x="155308" y="81280"/>
                    </a:lnTo>
                    <a:lnTo>
                      <a:pt x="144006" y="87630"/>
                    </a:lnTo>
                    <a:lnTo>
                      <a:pt x="131229" y="90170"/>
                    </a:lnTo>
                    <a:lnTo>
                      <a:pt x="111836" y="90170"/>
                    </a:lnTo>
                    <a:lnTo>
                      <a:pt x="96934" y="92710"/>
                    </a:lnTo>
                    <a:lnTo>
                      <a:pt x="60782" y="118110"/>
                    </a:lnTo>
                    <a:lnTo>
                      <a:pt x="47946" y="160020"/>
                    </a:lnTo>
                    <a:lnTo>
                      <a:pt x="50228" y="175260"/>
                    </a:lnTo>
                    <a:lnTo>
                      <a:pt x="55270" y="194310"/>
                    </a:lnTo>
                    <a:lnTo>
                      <a:pt x="56786" y="207010"/>
                    </a:lnTo>
                    <a:lnTo>
                      <a:pt x="54603" y="219710"/>
                    </a:lnTo>
                    <a:lnTo>
                      <a:pt x="48973" y="231140"/>
                    </a:lnTo>
                    <a:lnTo>
                      <a:pt x="40144" y="241300"/>
                    </a:lnTo>
                    <a:lnTo>
                      <a:pt x="25031" y="252730"/>
                    </a:lnTo>
                    <a:lnTo>
                      <a:pt x="14407" y="264160"/>
                    </a:lnTo>
                    <a:lnTo>
                      <a:pt x="6548" y="276860"/>
                    </a:lnTo>
                    <a:lnTo>
                      <a:pt x="1673" y="290830"/>
                    </a:lnTo>
                    <a:lnTo>
                      <a:pt x="0" y="306070"/>
                    </a:lnTo>
                    <a:lnTo>
                      <a:pt x="1673" y="320040"/>
                    </a:lnTo>
                    <a:lnTo>
                      <a:pt x="6548" y="334010"/>
                    </a:lnTo>
                    <a:lnTo>
                      <a:pt x="14407" y="346710"/>
                    </a:lnTo>
                    <a:lnTo>
                      <a:pt x="25031" y="358140"/>
                    </a:lnTo>
                    <a:lnTo>
                      <a:pt x="40144" y="369570"/>
                    </a:lnTo>
                    <a:lnTo>
                      <a:pt x="48973" y="379730"/>
                    </a:lnTo>
                    <a:lnTo>
                      <a:pt x="54603" y="391160"/>
                    </a:lnTo>
                    <a:lnTo>
                      <a:pt x="56786" y="403860"/>
                    </a:lnTo>
                    <a:lnTo>
                      <a:pt x="55270" y="416560"/>
                    </a:lnTo>
                    <a:lnTo>
                      <a:pt x="50228" y="435610"/>
                    </a:lnTo>
                    <a:lnTo>
                      <a:pt x="47946" y="450850"/>
                    </a:lnTo>
                    <a:lnTo>
                      <a:pt x="60782" y="492760"/>
                    </a:lnTo>
                    <a:lnTo>
                      <a:pt x="96934" y="518160"/>
                    </a:lnTo>
                    <a:lnTo>
                      <a:pt x="111836" y="520700"/>
                    </a:lnTo>
                    <a:lnTo>
                      <a:pt x="131229" y="520700"/>
                    </a:lnTo>
                    <a:lnTo>
                      <a:pt x="144006" y="523240"/>
                    </a:lnTo>
                    <a:lnTo>
                      <a:pt x="155308" y="529590"/>
                    </a:lnTo>
                    <a:lnTo>
                      <a:pt x="164476" y="538480"/>
                    </a:lnTo>
                    <a:lnTo>
                      <a:pt x="170853" y="549910"/>
                    </a:lnTo>
                    <a:lnTo>
                      <a:pt x="177787" y="567690"/>
                    </a:lnTo>
                    <a:lnTo>
                      <a:pt x="184719" y="581660"/>
                    </a:lnTo>
                    <a:lnTo>
                      <a:pt x="194295" y="593090"/>
                    </a:lnTo>
                    <a:lnTo>
                      <a:pt x="206146" y="601980"/>
                    </a:lnTo>
                    <a:lnTo>
                      <a:pt x="219900" y="608330"/>
                    </a:lnTo>
                    <a:lnTo>
                      <a:pt x="226758" y="610870"/>
                    </a:lnTo>
                    <a:lnTo>
                      <a:pt x="250402" y="610870"/>
                    </a:lnTo>
                    <a:lnTo>
                      <a:pt x="268877" y="605790"/>
                    </a:lnTo>
                    <a:lnTo>
                      <a:pt x="277482" y="600710"/>
                    </a:lnTo>
                    <a:lnTo>
                      <a:pt x="293763" y="590550"/>
                    </a:lnTo>
                    <a:lnTo>
                      <a:pt x="296130" y="589280"/>
                    </a:lnTo>
                    <a:lnTo>
                      <a:pt x="236712" y="589280"/>
                    </a:lnTo>
                    <a:lnTo>
                      <a:pt x="226860" y="586740"/>
                    </a:lnTo>
                    <a:lnTo>
                      <a:pt x="198805" y="560070"/>
                    </a:lnTo>
                    <a:lnTo>
                      <a:pt x="191858" y="542290"/>
                    </a:lnTo>
                    <a:lnTo>
                      <a:pt x="182294" y="524510"/>
                    </a:lnTo>
                    <a:lnTo>
                      <a:pt x="168532" y="511810"/>
                    </a:lnTo>
                    <a:lnTo>
                      <a:pt x="151564" y="502920"/>
                    </a:lnTo>
                    <a:lnTo>
                      <a:pt x="132384" y="499110"/>
                    </a:lnTo>
                    <a:lnTo>
                      <a:pt x="112991" y="497840"/>
                    </a:lnTo>
                    <a:lnTo>
                      <a:pt x="103072" y="496570"/>
                    </a:lnTo>
                    <a:lnTo>
                      <a:pt x="74015" y="471170"/>
                    </a:lnTo>
                    <a:lnTo>
                      <a:pt x="70430" y="450850"/>
                    </a:lnTo>
                    <a:lnTo>
                      <a:pt x="71945" y="440690"/>
                    </a:lnTo>
                    <a:lnTo>
                      <a:pt x="77000" y="422910"/>
                    </a:lnTo>
                    <a:lnTo>
                      <a:pt x="79284" y="402590"/>
                    </a:lnTo>
                    <a:lnTo>
                      <a:pt x="76009" y="384810"/>
                    </a:lnTo>
                    <a:lnTo>
                      <a:pt x="67552" y="367030"/>
                    </a:lnTo>
                    <a:lnTo>
                      <a:pt x="54292" y="353060"/>
                    </a:lnTo>
                    <a:lnTo>
                      <a:pt x="39179" y="340360"/>
                    </a:lnTo>
                    <a:lnTo>
                      <a:pt x="32102" y="332740"/>
                    </a:lnTo>
                    <a:lnTo>
                      <a:pt x="26871" y="325120"/>
                    </a:lnTo>
                    <a:lnTo>
                      <a:pt x="23629" y="314960"/>
                    </a:lnTo>
                    <a:lnTo>
                      <a:pt x="22517" y="306070"/>
                    </a:lnTo>
                    <a:lnTo>
                      <a:pt x="23629" y="295910"/>
                    </a:lnTo>
                    <a:lnTo>
                      <a:pt x="26871" y="285750"/>
                    </a:lnTo>
                    <a:lnTo>
                      <a:pt x="32102" y="278130"/>
                    </a:lnTo>
                    <a:lnTo>
                      <a:pt x="39179" y="270510"/>
                    </a:lnTo>
                    <a:lnTo>
                      <a:pt x="54292" y="257810"/>
                    </a:lnTo>
                    <a:lnTo>
                      <a:pt x="67552" y="243840"/>
                    </a:lnTo>
                    <a:lnTo>
                      <a:pt x="76009" y="227330"/>
                    </a:lnTo>
                    <a:lnTo>
                      <a:pt x="79284" y="208280"/>
                    </a:lnTo>
                    <a:lnTo>
                      <a:pt x="77000" y="187960"/>
                    </a:lnTo>
                    <a:lnTo>
                      <a:pt x="71945" y="170180"/>
                    </a:lnTo>
                    <a:lnTo>
                      <a:pt x="70430" y="160020"/>
                    </a:lnTo>
                    <a:lnTo>
                      <a:pt x="85770" y="124460"/>
                    </a:lnTo>
                    <a:lnTo>
                      <a:pt x="132384" y="111760"/>
                    </a:lnTo>
                    <a:lnTo>
                      <a:pt x="151564" y="107950"/>
                    </a:lnTo>
                    <a:lnTo>
                      <a:pt x="168532" y="99060"/>
                    </a:lnTo>
                    <a:lnTo>
                      <a:pt x="182294" y="86360"/>
                    </a:lnTo>
                    <a:lnTo>
                      <a:pt x="191858" y="68580"/>
                    </a:lnTo>
                    <a:lnTo>
                      <a:pt x="198805" y="50800"/>
                    </a:lnTo>
                    <a:lnTo>
                      <a:pt x="203425" y="41910"/>
                    </a:lnTo>
                    <a:lnTo>
                      <a:pt x="209803" y="34290"/>
                    </a:lnTo>
                    <a:lnTo>
                      <a:pt x="217697" y="27940"/>
                    </a:lnTo>
                    <a:lnTo>
                      <a:pt x="226860" y="24130"/>
                    </a:lnTo>
                    <a:lnTo>
                      <a:pt x="236712" y="22860"/>
                    </a:lnTo>
                    <a:lnTo>
                      <a:pt x="296722" y="22860"/>
                    </a:lnTo>
                    <a:lnTo>
                      <a:pt x="293763" y="21590"/>
                    </a:lnTo>
                    <a:lnTo>
                      <a:pt x="277482" y="10160"/>
                    </a:lnTo>
                    <a:lnTo>
                      <a:pt x="263988" y="3810"/>
                    </a:lnTo>
                    <a:lnTo>
                      <a:pt x="249558" y="0"/>
                    </a:lnTo>
                    <a:close/>
                  </a:path>
                  <a:path w="636904" h="610870">
                    <a:moveTo>
                      <a:pt x="373530" y="582930"/>
                    </a:moveTo>
                    <a:lnTo>
                      <a:pt x="318244" y="582930"/>
                    </a:lnTo>
                    <a:lnTo>
                      <a:pt x="330895" y="584200"/>
                    </a:lnTo>
                    <a:lnTo>
                      <a:pt x="342734" y="590550"/>
                    </a:lnTo>
                    <a:lnTo>
                      <a:pt x="359003" y="600710"/>
                    </a:lnTo>
                    <a:lnTo>
                      <a:pt x="372504" y="607060"/>
                    </a:lnTo>
                    <a:lnTo>
                      <a:pt x="386937" y="610870"/>
                    </a:lnTo>
                    <a:lnTo>
                      <a:pt x="401798" y="610870"/>
                    </a:lnTo>
                    <a:lnTo>
                      <a:pt x="416585" y="608330"/>
                    </a:lnTo>
                    <a:lnTo>
                      <a:pt x="430339" y="601980"/>
                    </a:lnTo>
                    <a:lnTo>
                      <a:pt x="442191" y="593090"/>
                    </a:lnTo>
                    <a:lnTo>
                      <a:pt x="445385" y="589280"/>
                    </a:lnTo>
                    <a:lnTo>
                      <a:pt x="399775" y="589280"/>
                    </a:lnTo>
                    <a:lnTo>
                      <a:pt x="380270" y="586740"/>
                    </a:lnTo>
                    <a:lnTo>
                      <a:pt x="373530" y="582930"/>
                    </a:lnTo>
                    <a:close/>
                  </a:path>
                  <a:path w="636904" h="610870">
                    <a:moveTo>
                      <a:pt x="318249" y="560070"/>
                    </a:moveTo>
                    <a:lnTo>
                      <a:pt x="299251" y="562610"/>
                    </a:lnTo>
                    <a:lnTo>
                      <a:pt x="290136" y="566420"/>
                    </a:lnTo>
                    <a:lnTo>
                      <a:pt x="281482" y="571500"/>
                    </a:lnTo>
                    <a:lnTo>
                      <a:pt x="265201" y="581660"/>
                    </a:lnTo>
                    <a:lnTo>
                      <a:pt x="256220" y="586740"/>
                    </a:lnTo>
                    <a:lnTo>
                      <a:pt x="236712" y="589280"/>
                    </a:lnTo>
                    <a:lnTo>
                      <a:pt x="296130" y="589280"/>
                    </a:lnTo>
                    <a:lnTo>
                      <a:pt x="305596" y="584200"/>
                    </a:lnTo>
                    <a:lnTo>
                      <a:pt x="318244" y="582930"/>
                    </a:lnTo>
                    <a:lnTo>
                      <a:pt x="373530" y="582930"/>
                    </a:lnTo>
                    <a:lnTo>
                      <a:pt x="371284" y="581660"/>
                    </a:lnTo>
                    <a:lnTo>
                      <a:pt x="355003" y="571500"/>
                    </a:lnTo>
                    <a:lnTo>
                      <a:pt x="346349" y="566420"/>
                    </a:lnTo>
                    <a:lnTo>
                      <a:pt x="337235" y="562610"/>
                    </a:lnTo>
                    <a:lnTo>
                      <a:pt x="318249" y="560070"/>
                    </a:lnTo>
                    <a:close/>
                  </a:path>
                  <a:path w="636904" h="610870">
                    <a:moveTo>
                      <a:pt x="446449" y="22860"/>
                    </a:moveTo>
                    <a:lnTo>
                      <a:pt x="399780" y="22860"/>
                    </a:lnTo>
                    <a:lnTo>
                      <a:pt x="409625" y="24130"/>
                    </a:lnTo>
                    <a:lnTo>
                      <a:pt x="418795" y="27940"/>
                    </a:lnTo>
                    <a:lnTo>
                      <a:pt x="426691" y="34290"/>
                    </a:lnTo>
                    <a:lnTo>
                      <a:pt x="433068" y="41910"/>
                    </a:lnTo>
                    <a:lnTo>
                      <a:pt x="437680" y="50800"/>
                    </a:lnTo>
                    <a:lnTo>
                      <a:pt x="444626" y="68580"/>
                    </a:lnTo>
                    <a:lnTo>
                      <a:pt x="454196" y="86360"/>
                    </a:lnTo>
                    <a:lnTo>
                      <a:pt x="467958" y="99060"/>
                    </a:lnTo>
                    <a:lnTo>
                      <a:pt x="484923" y="107950"/>
                    </a:lnTo>
                    <a:lnTo>
                      <a:pt x="504101" y="111760"/>
                    </a:lnTo>
                    <a:lnTo>
                      <a:pt x="523493" y="113030"/>
                    </a:lnTo>
                    <a:lnTo>
                      <a:pt x="533419" y="114300"/>
                    </a:lnTo>
                    <a:lnTo>
                      <a:pt x="562475" y="140970"/>
                    </a:lnTo>
                    <a:lnTo>
                      <a:pt x="566055" y="160020"/>
                    </a:lnTo>
                    <a:lnTo>
                      <a:pt x="564540" y="170180"/>
                    </a:lnTo>
                    <a:lnTo>
                      <a:pt x="559485" y="187960"/>
                    </a:lnTo>
                    <a:lnTo>
                      <a:pt x="557206" y="208280"/>
                    </a:lnTo>
                    <a:lnTo>
                      <a:pt x="560482" y="227330"/>
                    </a:lnTo>
                    <a:lnTo>
                      <a:pt x="568940" y="243840"/>
                    </a:lnTo>
                    <a:lnTo>
                      <a:pt x="582206" y="257810"/>
                    </a:lnTo>
                    <a:lnTo>
                      <a:pt x="597319" y="270510"/>
                    </a:lnTo>
                    <a:lnTo>
                      <a:pt x="604391" y="278130"/>
                    </a:lnTo>
                    <a:lnTo>
                      <a:pt x="609622" y="285750"/>
                    </a:lnTo>
                    <a:lnTo>
                      <a:pt x="612867" y="295910"/>
                    </a:lnTo>
                    <a:lnTo>
                      <a:pt x="613981" y="306070"/>
                    </a:lnTo>
                    <a:lnTo>
                      <a:pt x="612867" y="314960"/>
                    </a:lnTo>
                    <a:lnTo>
                      <a:pt x="609622" y="325120"/>
                    </a:lnTo>
                    <a:lnTo>
                      <a:pt x="604391" y="332740"/>
                    </a:lnTo>
                    <a:lnTo>
                      <a:pt x="597319" y="340360"/>
                    </a:lnTo>
                    <a:lnTo>
                      <a:pt x="582206" y="353060"/>
                    </a:lnTo>
                    <a:lnTo>
                      <a:pt x="568940" y="367030"/>
                    </a:lnTo>
                    <a:lnTo>
                      <a:pt x="560482" y="384810"/>
                    </a:lnTo>
                    <a:lnTo>
                      <a:pt x="557206" y="402590"/>
                    </a:lnTo>
                    <a:lnTo>
                      <a:pt x="559485" y="422910"/>
                    </a:lnTo>
                    <a:lnTo>
                      <a:pt x="564540" y="440690"/>
                    </a:lnTo>
                    <a:lnTo>
                      <a:pt x="566055" y="450850"/>
                    </a:lnTo>
                    <a:lnTo>
                      <a:pt x="550722" y="486410"/>
                    </a:lnTo>
                    <a:lnTo>
                      <a:pt x="504101" y="499110"/>
                    </a:lnTo>
                    <a:lnTo>
                      <a:pt x="484923" y="502920"/>
                    </a:lnTo>
                    <a:lnTo>
                      <a:pt x="467958" y="511810"/>
                    </a:lnTo>
                    <a:lnTo>
                      <a:pt x="454196" y="524510"/>
                    </a:lnTo>
                    <a:lnTo>
                      <a:pt x="444626" y="542290"/>
                    </a:lnTo>
                    <a:lnTo>
                      <a:pt x="437680" y="560070"/>
                    </a:lnTo>
                    <a:lnTo>
                      <a:pt x="433068" y="568960"/>
                    </a:lnTo>
                    <a:lnTo>
                      <a:pt x="426691" y="576580"/>
                    </a:lnTo>
                    <a:lnTo>
                      <a:pt x="418795" y="582930"/>
                    </a:lnTo>
                    <a:lnTo>
                      <a:pt x="409625" y="586740"/>
                    </a:lnTo>
                    <a:lnTo>
                      <a:pt x="399775" y="589280"/>
                    </a:lnTo>
                    <a:lnTo>
                      <a:pt x="445385" y="589280"/>
                    </a:lnTo>
                    <a:lnTo>
                      <a:pt x="451771" y="581660"/>
                    </a:lnTo>
                    <a:lnTo>
                      <a:pt x="458711" y="567690"/>
                    </a:lnTo>
                    <a:lnTo>
                      <a:pt x="465645" y="549910"/>
                    </a:lnTo>
                    <a:lnTo>
                      <a:pt x="472016" y="538480"/>
                    </a:lnTo>
                    <a:lnTo>
                      <a:pt x="481183" y="529590"/>
                    </a:lnTo>
                    <a:lnTo>
                      <a:pt x="492484" y="523240"/>
                    </a:lnTo>
                    <a:lnTo>
                      <a:pt x="505256" y="520700"/>
                    </a:lnTo>
                    <a:lnTo>
                      <a:pt x="524649" y="520700"/>
                    </a:lnTo>
                    <a:lnTo>
                      <a:pt x="539552" y="518160"/>
                    </a:lnTo>
                    <a:lnTo>
                      <a:pt x="575703" y="492760"/>
                    </a:lnTo>
                    <a:lnTo>
                      <a:pt x="588544" y="450850"/>
                    </a:lnTo>
                    <a:lnTo>
                      <a:pt x="586270" y="435610"/>
                    </a:lnTo>
                    <a:lnTo>
                      <a:pt x="581228" y="416560"/>
                    </a:lnTo>
                    <a:lnTo>
                      <a:pt x="579706" y="403860"/>
                    </a:lnTo>
                    <a:lnTo>
                      <a:pt x="581888" y="391160"/>
                    </a:lnTo>
                    <a:lnTo>
                      <a:pt x="587518" y="379730"/>
                    </a:lnTo>
                    <a:lnTo>
                      <a:pt x="596341" y="369570"/>
                    </a:lnTo>
                    <a:lnTo>
                      <a:pt x="611454" y="358140"/>
                    </a:lnTo>
                    <a:lnTo>
                      <a:pt x="622078" y="346710"/>
                    </a:lnTo>
                    <a:lnTo>
                      <a:pt x="629937" y="334010"/>
                    </a:lnTo>
                    <a:lnTo>
                      <a:pt x="634812" y="320040"/>
                    </a:lnTo>
                    <a:lnTo>
                      <a:pt x="636485" y="306070"/>
                    </a:lnTo>
                    <a:lnTo>
                      <a:pt x="634812" y="290830"/>
                    </a:lnTo>
                    <a:lnTo>
                      <a:pt x="629937" y="276860"/>
                    </a:lnTo>
                    <a:lnTo>
                      <a:pt x="622078" y="264160"/>
                    </a:lnTo>
                    <a:lnTo>
                      <a:pt x="611454" y="252730"/>
                    </a:lnTo>
                    <a:lnTo>
                      <a:pt x="596353" y="241300"/>
                    </a:lnTo>
                    <a:lnTo>
                      <a:pt x="587523" y="231140"/>
                    </a:lnTo>
                    <a:lnTo>
                      <a:pt x="581890" y="219710"/>
                    </a:lnTo>
                    <a:lnTo>
                      <a:pt x="579707" y="207010"/>
                    </a:lnTo>
                    <a:lnTo>
                      <a:pt x="581228" y="194310"/>
                    </a:lnTo>
                    <a:lnTo>
                      <a:pt x="586270" y="175260"/>
                    </a:lnTo>
                    <a:lnTo>
                      <a:pt x="588544" y="160020"/>
                    </a:lnTo>
                    <a:lnTo>
                      <a:pt x="575703" y="118110"/>
                    </a:lnTo>
                    <a:lnTo>
                      <a:pt x="539552" y="92710"/>
                    </a:lnTo>
                    <a:lnTo>
                      <a:pt x="524649" y="90170"/>
                    </a:lnTo>
                    <a:lnTo>
                      <a:pt x="505256" y="90170"/>
                    </a:lnTo>
                    <a:lnTo>
                      <a:pt x="492484" y="87630"/>
                    </a:lnTo>
                    <a:lnTo>
                      <a:pt x="481183" y="81280"/>
                    </a:lnTo>
                    <a:lnTo>
                      <a:pt x="472016" y="72390"/>
                    </a:lnTo>
                    <a:lnTo>
                      <a:pt x="465645" y="60960"/>
                    </a:lnTo>
                    <a:lnTo>
                      <a:pt x="458711" y="43180"/>
                    </a:lnTo>
                    <a:lnTo>
                      <a:pt x="451771" y="29210"/>
                    </a:lnTo>
                    <a:lnTo>
                      <a:pt x="446449" y="22860"/>
                    </a:lnTo>
                    <a:close/>
                  </a:path>
                  <a:path w="636904" h="610870">
                    <a:moveTo>
                      <a:pt x="296722" y="22860"/>
                    </a:moveTo>
                    <a:lnTo>
                      <a:pt x="246611" y="22860"/>
                    </a:lnTo>
                    <a:lnTo>
                      <a:pt x="256220" y="25400"/>
                    </a:lnTo>
                    <a:lnTo>
                      <a:pt x="265201" y="29210"/>
                    </a:lnTo>
                    <a:lnTo>
                      <a:pt x="281482" y="39370"/>
                    </a:lnTo>
                    <a:lnTo>
                      <a:pt x="299249" y="48260"/>
                    </a:lnTo>
                    <a:lnTo>
                      <a:pt x="318242" y="50800"/>
                    </a:lnTo>
                    <a:lnTo>
                      <a:pt x="337236" y="48260"/>
                    </a:lnTo>
                    <a:lnTo>
                      <a:pt x="355003" y="39370"/>
                    </a:lnTo>
                    <a:lnTo>
                      <a:pt x="371284" y="29210"/>
                    </a:lnTo>
                    <a:lnTo>
                      <a:pt x="374280" y="27940"/>
                    </a:lnTo>
                    <a:lnTo>
                      <a:pt x="318249" y="27940"/>
                    </a:lnTo>
                    <a:lnTo>
                      <a:pt x="305598" y="26670"/>
                    </a:lnTo>
                    <a:lnTo>
                      <a:pt x="296722" y="22860"/>
                    </a:lnTo>
                    <a:close/>
                  </a:path>
                  <a:path w="636904" h="610870">
                    <a:moveTo>
                      <a:pt x="401796" y="0"/>
                    </a:moveTo>
                    <a:lnTo>
                      <a:pt x="386932" y="0"/>
                    </a:lnTo>
                    <a:lnTo>
                      <a:pt x="372499" y="3810"/>
                    </a:lnTo>
                    <a:lnTo>
                      <a:pt x="359003" y="10160"/>
                    </a:lnTo>
                    <a:lnTo>
                      <a:pt x="342734" y="21590"/>
                    </a:lnTo>
                    <a:lnTo>
                      <a:pt x="330900" y="26670"/>
                    </a:lnTo>
                    <a:lnTo>
                      <a:pt x="318249" y="27940"/>
                    </a:lnTo>
                    <a:lnTo>
                      <a:pt x="374280" y="27940"/>
                    </a:lnTo>
                    <a:lnTo>
                      <a:pt x="380272" y="25400"/>
                    </a:lnTo>
                    <a:lnTo>
                      <a:pt x="389883" y="22860"/>
                    </a:lnTo>
                    <a:lnTo>
                      <a:pt x="446449" y="22860"/>
                    </a:lnTo>
                    <a:lnTo>
                      <a:pt x="442191" y="17780"/>
                    </a:lnTo>
                    <a:lnTo>
                      <a:pt x="430339" y="8890"/>
                    </a:lnTo>
                    <a:lnTo>
                      <a:pt x="416585" y="2540"/>
                    </a:lnTo>
                    <a:lnTo>
                      <a:pt x="401796" y="0"/>
                    </a:lnTo>
                    <a:close/>
                  </a:path>
                </a:pathLst>
              </a:custGeom>
              <a:solidFill>
                <a:schemeClr val="bg1"/>
              </a:solidFill>
            </p:spPr>
            <p:txBody>
              <a:bodyPr wrap="square" lIns="0" tIns="0" rIns="0" bIns="0" rtlCol="0"/>
              <a:lstStyle/>
              <a:p>
                <a:pPr defTabSz="685800"/>
                <a:endParaRPr sz="893">
                  <a:latin typeface="Calibri" panose="020F0502020204030204" pitchFamily="34" charset="0"/>
                  <a:cs typeface="Calibri" panose="020F0502020204030204" pitchFamily="34" charset="0"/>
                </a:endParaRPr>
              </a:p>
            </p:txBody>
          </p:sp>
          <p:sp>
            <p:nvSpPr>
              <p:cNvPr id="539" name="object 190">
                <a:extLst>
                  <a:ext uri="{FF2B5EF4-FFF2-40B4-BE49-F238E27FC236}">
                    <a16:creationId xmlns:a16="http://schemas.microsoft.com/office/drawing/2014/main" id="{86806877-90D1-E750-97BB-D864E230CC0A}"/>
                  </a:ext>
                </a:extLst>
              </p:cNvPr>
              <p:cNvSpPr/>
              <p:nvPr/>
            </p:nvSpPr>
            <p:spPr>
              <a:xfrm>
                <a:off x="26883583" y="4100148"/>
                <a:ext cx="443205" cy="443205"/>
              </a:xfrm>
              <a:custGeom>
                <a:avLst/>
                <a:gdLst/>
                <a:ahLst/>
                <a:cxnLst/>
                <a:rect l="l" t="t" r="r" b="b"/>
                <a:pathLst>
                  <a:path w="374650" h="374650">
                    <a:moveTo>
                      <a:pt x="187325" y="0"/>
                    </a:moveTo>
                    <a:lnTo>
                      <a:pt x="137584" y="6702"/>
                    </a:lnTo>
                    <a:lnTo>
                      <a:pt x="92852" y="25609"/>
                    </a:lnTo>
                    <a:lnTo>
                      <a:pt x="54929" y="54922"/>
                    </a:lnTo>
                    <a:lnTo>
                      <a:pt x="25612" y="92843"/>
                    </a:lnTo>
                    <a:lnTo>
                      <a:pt x="6703" y="137573"/>
                    </a:lnTo>
                    <a:lnTo>
                      <a:pt x="0" y="187312"/>
                    </a:lnTo>
                    <a:lnTo>
                      <a:pt x="6703" y="237052"/>
                    </a:lnTo>
                    <a:lnTo>
                      <a:pt x="25612" y="281784"/>
                    </a:lnTo>
                    <a:lnTo>
                      <a:pt x="54929" y="319708"/>
                    </a:lnTo>
                    <a:lnTo>
                      <a:pt x="92852" y="349024"/>
                    </a:lnTo>
                    <a:lnTo>
                      <a:pt x="137584" y="367934"/>
                    </a:lnTo>
                    <a:lnTo>
                      <a:pt x="187325" y="374637"/>
                    </a:lnTo>
                    <a:lnTo>
                      <a:pt x="237064" y="367934"/>
                    </a:lnTo>
                    <a:lnTo>
                      <a:pt x="274441" y="352132"/>
                    </a:lnTo>
                    <a:lnTo>
                      <a:pt x="187325" y="352132"/>
                    </a:lnTo>
                    <a:lnTo>
                      <a:pt x="143560" y="346235"/>
                    </a:lnTo>
                    <a:lnTo>
                      <a:pt x="104202" y="329597"/>
                    </a:lnTo>
                    <a:lnTo>
                      <a:pt x="70834" y="303803"/>
                    </a:lnTo>
                    <a:lnTo>
                      <a:pt x="45039" y="270435"/>
                    </a:lnTo>
                    <a:lnTo>
                      <a:pt x="28402" y="231077"/>
                    </a:lnTo>
                    <a:lnTo>
                      <a:pt x="22504" y="187312"/>
                    </a:lnTo>
                    <a:lnTo>
                      <a:pt x="28402" y="143548"/>
                    </a:lnTo>
                    <a:lnTo>
                      <a:pt x="45039" y="104192"/>
                    </a:lnTo>
                    <a:lnTo>
                      <a:pt x="70834" y="70827"/>
                    </a:lnTo>
                    <a:lnTo>
                      <a:pt x="104202" y="45036"/>
                    </a:lnTo>
                    <a:lnTo>
                      <a:pt x="143560" y="28401"/>
                    </a:lnTo>
                    <a:lnTo>
                      <a:pt x="187325" y="22504"/>
                    </a:lnTo>
                    <a:lnTo>
                      <a:pt x="274448" y="22504"/>
                    </a:lnTo>
                    <a:lnTo>
                      <a:pt x="237064" y="6702"/>
                    </a:lnTo>
                    <a:lnTo>
                      <a:pt x="187325" y="0"/>
                    </a:lnTo>
                    <a:close/>
                  </a:path>
                  <a:path w="374650" h="374650">
                    <a:moveTo>
                      <a:pt x="274448" y="22504"/>
                    </a:moveTo>
                    <a:lnTo>
                      <a:pt x="187325" y="22504"/>
                    </a:lnTo>
                    <a:lnTo>
                      <a:pt x="231085" y="28401"/>
                    </a:lnTo>
                    <a:lnTo>
                      <a:pt x="270442" y="45036"/>
                    </a:lnTo>
                    <a:lnTo>
                      <a:pt x="303810" y="70827"/>
                    </a:lnTo>
                    <a:lnTo>
                      <a:pt x="329607" y="104192"/>
                    </a:lnTo>
                    <a:lnTo>
                      <a:pt x="346246" y="143548"/>
                    </a:lnTo>
                    <a:lnTo>
                      <a:pt x="352145" y="187312"/>
                    </a:lnTo>
                    <a:lnTo>
                      <a:pt x="346246" y="231077"/>
                    </a:lnTo>
                    <a:lnTo>
                      <a:pt x="329607" y="270435"/>
                    </a:lnTo>
                    <a:lnTo>
                      <a:pt x="303810" y="303803"/>
                    </a:lnTo>
                    <a:lnTo>
                      <a:pt x="270442" y="329597"/>
                    </a:lnTo>
                    <a:lnTo>
                      <a:pt x="231085" y="346235"/>
                    </a:lnTo>
                    <a:lnTo>
                      <a:pt x="187325" y="352132"/>
                    </a:lnTo>
                    <a:lnTo>
                      <a:pt x="274441" y="352132"/>
                    </a:lnTo>
                    <a:lnTo>
                      <a:pt x="319714" y="319708"/>
                    </a:lnTo>
                    <a:lnTo>
                      <a:pt x="349027" y="281784"/>
                    </a:lnTo>
                    <a:lnTo>
                      <a:pt x="367935" y="237052"/>
                    </a:lnTo>
                    <a:lnTo>
                      <a:pt x="374637" y="187312"/>
                    </a:lnTo>
                    <a:lnTo>
                      <a:pt x="367935" y="137573"/>
                    </a:lnTo>
                    <a:lnTo>
                      <a:pt x="349027" y="92843"/>
                    </a:lnTo>
                    <a:lnTo>
                      <a:pt x="319714" y="54922"/>
                    </a:lnTo>
                    <a:lnTo>
                      <a:pt x="281793" y="25609"/>
                    </a:lnTo>
                    <a:lnTo>
                      <a:pt x="274448" y="22504"/>
                    </a:lnTo>
                    <a:close/>
                  </a:path>
                </a:pathLst>
              </a:custGeom>
              <a:solidFill>
                <a:schemeClr val="bg1"/>
              </a:solidFill>
            </p:spPr>
            <p:txBody>
              <a:bodyPr wrap="square" lIns="0" tIns="0" rIns="0" bIns="0" rtlCol="0"/>
              <a:lstStyle/>
              <a:p>
                <a:pPr defTabSz="685800"/>
                <a:endParaRPr sz="893" dirty="0">
                  <a:latin typeface="Calibri" panose="020F0502020204030204" pitchFamily="34" charset="0"/>
                  <a:cs typeface="Calibri" panose="020F0502020204030204" pitchFamily="34" charset="0"/>
                </a:endParaRPr>
              </a:p>
            </p:txBody>
          </p:sp>
          <p:sp>
            <p:nvSpPr>
              <p:cNvPr id="540" name="object 191">
                <a:extLst>
                  <a:ext uri="{FF2B5EF4-FFF2-40B4-BE49-F238E27FC236}">
                    <a16:creationId xmlns:a16="http://schemas.microsoft.com/office/drawing/2014/main" id="{DF6976CF-79EB-414A-47FA-7DAB2E952E3D}"/>
                  </a:ext>
                </a:extLst>
              </p:cNvPr>
              <p:cNvSpPr/>
              <p:nvPr/>
            </p:nvSpPr>
            <p:spPr>
              <a:xfrm>
                <a:off x="26761374" y="4566331"/>
                <a:ext cx="688095" cy="442454"/>
              </a:xfrm>
              <a:custGeom>
                <a:avLst/>
                <a:gdLst/>
                <a:ahLst/>
                <a:cxnLst/>
                <a:rect l="l" t="t" r="r" b="b"/>
                <a:pathLst>
                  <a:path w="581659" h="374014">
                    <a:moveTo>
                      <a:pt x="581482" y="282257"/>
                    </a:moveTo>
                    <a:lnTo>
                      <a:pt x="449237" y="11112"/>
                    </a:lnTo>
                    <a:lnTo>
                      <a:pt x="429018" y="20967"/>
                    </a:lnTo>
                    <a:lnTo>
                      <a:pt x="543839" y="256387"/>
                    </a:lnTo>
                    <a:lnTo>
                      <a:pt x="449046" y="248158"/>
                    </a:lnTo>
                    <a:lnTo>
                      <a:pt x="397179" y="327914"/>
                    </a:lnTo>
                    <a:lnTo>
                      <a:pt x="293903" y="116192"/>
                    </a:lnTo>
                    <a:lnTo>
                      <a:pt x="317131" y="66382"/>
                    </a:lnTo>
                    <a:lnTo>
                      <a:pt x="296735" y="56870"/>
                    </a:lnTo>
                    <a:lnTo>
                      <a:pt x="185064" y="296341"/>
                    </a:lnTo>
                    <a:lnTo>
                      <a:pt x="131813" y="217487"/>
                    </a:lnTo>
                    <a:lnTo>
                      <a:pt x="37185" y="227380"/>
                    </a:lnTo>
                    <a:lnTo>
                      <a:pt x="138785" y="9512"/>
                    </a:lnTo>
                    <a:lnTo>
                      <a:pt x="118389" y="0"/>
                    </a:lnTo>
                    <a:lnTo>
                      <a:pt x="0" y="253898"/>
                    </a:lnTo>
                    <a:lnTo>
                      <a:pt x="120726" y="241274"/>
                    </a:lnTo>
                    <a:lnTo>
                      <a:pt x="188658" y="341884"/>
                    </a:lnTo>
                    <a:lnTo>
                      <a:pt x="281673" y="142430"/>
                    </a:lnTo>
                    <a:lnTo>
                      <a:pt x="394373" y="373519"/>
                    </a:lnTo>
                    <a:lnTo>
                      <a:pt x="460552" y="271741"/>
                    </a:lnTo>
                    <a:lnTo>
                      <a:pt x="581482" y="282257"/>
                    </a:lnTo>
                    <a:close/>
                  </a:path>
                </a:pathLst>
              </a:custGeom>
              <a:solidFill>
                <a:schemeClr val="bg1"/>
              </a:solidFill>
            </p:spPr>
            <p:txBody>
              <a:bodyPr wrap="square" lIns="0" tIns="0" rIns="0" bIns="0" rtlCol="0"/>
              <a:lstStyle/>
              <a:p>
                <a:pPr defTabSz="685800"/>
                <a:endParaRPr sz="893">
                  <a:latin typeface="Calibri" panose="020F0502020204030204" pitchFamily="34" charset="0"/>
                  <a:cs typeface="Calibri" panose="020F0502020204030204" pitchFamily="34" charset="0"/>
                </a:endParaRPr>
              </a:p>
            </p:txBody>
          </p:sp>
          <p:pic>
            <p:nvPicPr>
              <p:cNvPr id="541" name="object 192">
                <a:extLst>
                  <a:ext uri="{FF2B5EF4-FFF2-40B4-BE49-F238E27FC236}">
                    <a16:creationId xmlns:a16="http://schemas.microsoft.com/office/drawing/2014/main" id="{804AE594-2B16-0283-389C-7A41CE660269}"/>
                  </a:ext>
                </a:extLst>
              </p:cNvPr>
              <p:cNvPicPr/>
              <p:nvPr/>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Lst>
              </a:blip>
              <a:stretch>
                <a:fillRect/>
              </a:stretch>
            </p:blipFill>
            <p:spPr>
              <a:xfrm>
                <a:off x="27016583" y="4231253"/>
                <a:ext cx="177193" cy="180980"/>
              </a:xfrm>
              <a:prstGeom prst="rect">
                <a:avLst/>
              </a:prstGeom>
            </p:spPr>
          </p:pic>
        </p:grpSp>
      </p:grpSp>
      <p:grpSp>
        <p:nvGrpSpPr>
          <p:cNvPr id="542" name="Group 541">
            <a:extLst>
              <a:ext uri="{FF2B5EF4-FFF2-40B4-BE49-F238E27FC236}">
                <a16:creationId xmlns:a16="http://schemas.microsoft.com/office/drawing/2014/main" id="{5B82F2DB-7D6D-4E00-EEB2-F22A84E229A7}"/>
              </a:ext>
            </a:extLst>
          </p:cNvPr>
          <p:cNvGrpSpPr/>
          <p:nvPr/>
        </p:nvGrpSpPr>
        <p:grpSpPr>
          <a:xfrm>
            <a:off x="5322758" y="2994988"/>
            <a:ext cx="491193" cy="491193"/>
            <a:chOff x="5221338" y="2528008"/>
            <a:chExt cx="491193" cy="491193"/>
          </a:xfrm>
        </p:grpSpPr>
        <p:sp>
          <p:nvSpPr>
            <p:cNvPr id="546" name="Google Shape;658;p87">
              <a:extLst>
                <a:ext uri="{FF2B5EF4-FFF2-40B4-BE49-F238E27FC236}">
                  <a16:creationId xmlns:a16="http://schemas.microsoft.com/office/drawing/2014/main" id="{0A05E463-5F2E-7C2F-87D4-BC27E052B7C7}"/>
                </a:ext>
              </a:extLst>
            </p:cNvPr>
            <p:cNvSpPr/>
            <p:nvPr/>
          </p:nvSpPr>
          <p:spPr>
            <a:xfrm>
              <a:off x="5221338" y="2528008"/>
              <a:ext cx="491193" cy="491193"/>
            </a:xfrm>
            <a:prstGeom prst="ellipse">
              <a:avLst/>
            </a:prstGeom>
            <a:solidFill>
              <a:schemeClr val="accent3"/>
            </a:solidFill>
            <a:ln>
              <a:noFill/>
            </a:ln>
          </p:spPr>
          <p:txBody>
            <a:bodyPr spcFirstLastPara="1" wrap="square" lIns="68569" tIns="34275" rIns="68569" bIns="34275" anchor="ctr" anchorCtr="0">
              <a:noAutofit/>
            </a:bodyPr>
            <a:lstStyle/>
            <a:p>
              <a:pPr algn="ctr" defTabSz="685800"/>
              <a:endParaRPr sz="1350">
                <a:solidFill>
                  <a:prstClr val="white"/>
                </a:solidFill>
              </a:endParaRPr>
            </a:p>
          </p:txBody>
        </p:sp>
        <p:pic>
          <p:nvPicPr>
            <p:cNvPr id="547" name="object 193">
              <a:extLst>
                <a:ext uri="{FF2B5EF4-FFF2-40B4-BE49-F238E27FC236}">
                  <a16:creationId xmlns:a16="http://schemas.microsoft.com/office/drawing/2014/main" id="{60B3305E-3A2F-B253-AD5B-575727A95CFF}"/>
                </a:ext>
              </a:extLst>
            </p:cNvPr>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5319432" y="2645797"/>
              <a:ext cx="295005" cy="255617"/>
            </a:xfrm>
            <a:prstGeom prst="rect">
              <a:avLst/>
            </a:prstGeom>
          </p:spPr>
        </p:pic>
      </p:grpSp>
      <p:grpSp>
        <p:nvGrpSpPr>
          <p:cNvPr id="549" name="Group 548">
            <a:extLst>
              <a:ext uri="{FF2B5EF4-FFF2-40B4-BE49-F238E27FC236}">
                <a16:creationId xmlns:a16="http://schemas.microsoft.com/office/drawing/2014/main" id="{4A2A49E9-9A14-4AAB-8DD9-7E6F2E2FD587}"/>
              </a:ext>
            </a:extLst>
          </p:cNvPr>
          <p:cNvGrpSpPr/>
          <p:nvPr/>
        </p:nvGrpSpPr>
        <p:grpSpPr>
          <a:xfrm>
            <a:off x="2377987" y="1083204"/>
            <a:ext cx="491193" cy="491193"/>
            <a:chOff x="2438949" y="949392"/>
            <a:chExt cx="491193" cy="491193"/>
          </a:xfrm>
        </p:grpSpPr>
        <p:sp>
          <p:nvSpPr>
            <p:cNvPr id="550" name="Google Shape;658;p87">
              <a:extLst>
                <a:ext uri="{FF2B5EF4-FFF2-40B4-BE49-F238E27FC236}">
                  <a16:creationId xmlns:a16="http://schemas.microsoft.com/office/drawing/2014/main" id="{6D0CB9D2-C1A0-8B89-9C18-7F1A5548BE88}"/>
                </a:ext>
              </a:extLst>
            </p:cNvPr>
            <p:cNvSpPr/>
            <p:nvPr/>
          </p:nvSpPr>
          <p:spPr>
            <a:xfrm>
              <a:off x="2438949" y="949392"/>
              <a:ext cx="491193" cy="491193"/>
            </a:xfrm>
            <a:prstGeom prst="ellipse">
              <a:avLst/>
            </a:prstGeom>
            <a:solidFill>
              <a:schemeClr val="accent3"/>
            </a:solidFill>
            <a:ln>
              <a:noFill/>
            </a:ln>
          </p:spPr>
          <p:txBody>
            <a:bodyPr spcFirstLastPara="1" wrap="square" lIns="68569" tIns="34275" rIns="68569" bIns="34275" anchor="ctr" anchorCtr="0">
              <a:noAutofit/>
            </a:bodyPr>
            <a:lstStyle/>
            <a:p>
              <a:pPr algn="ctr" defTabSz="685800"/>
              <a:endParaRPr sz="1350">
                <a:solidFill>
                  <a:prstClr val="white"/>
                </a:solidFill>
              </a:endParaRPr>
            </a:p>
          </p:txBody>
        </p:sp>
        <p:grpSp>
          <p:nvGrpSpPr>
            <p:cNvPr id="551" name="Group 550">
              <a:extLst>
                <a:ext uri="{FF2B5EF4-FFF2-40B4-BE49-F238E27FC236}">
                  <a16:creationId xmlns:a16="http://schemas.microsoft.com/office/drawing/2014/main" id="{3B410CFF-8CE8-8422-11A1-49DC07840FCC}"/>
                </a:ext>
              </a:extLst>
            </p:cNvPr>
            <p:cNvGrpSpPr/>
            <p:nvPr/>
          </p:nvGrpSpPr>
          <p:grpSpPr>
            <a:xfrm>
              <a:off x="2540104" y="1045070"/>
              <a:ext cx="287635" cy="277268"/>
              <a:chOff x="15608791" y="2278333"/>
              <a:chExt cx="1116512" cy="1133696"/>
            </a:xfrm>
          </p:grpSpPr>
          <p:pic>
            <p:nvPicPr>
              <p:cNvPr id="552" name="object 174">
                <a:extLst>
                  <a:ext uri="{FF2B5EF4-FFF2-40B4-BE49-F238E27FC236}">
                    <a16:creationId xmlns:a16="http://schemas.microsoft.com/office/drawing/2014/main" id="{E27D5B26-3DC0-0064-9DD8-EA8980C04A22}"/>
                  </a:ext>
                </a:extLst>
              </p:cNvPr>
              <p:cNvPicPr/>
              <p:nvPr/>
            </p:nvPicPr>
            <p:blipFill>
              <a:blip r:embed="rId15" cstate="print">
                <a:extLst>
                  <a:ext uri="{BEBA8EAE-BF5A-486C-A8C5-ECC9F3942E4B}">
                    <a14:imgProps xmlns:a14="http://schemas.microsoft.com/office/drawing/2010/main">
                      <a14:imgLayer r:embed="rId16">
                        <a14:imgEffect>
                          <a14:brightnessContrast bright="100000" contrast="100000"/>
                        </a14:imgEffect>
                      </a14:imgLayer>
                    </a14:imgProps>
                  </a:ext>
                </a:extLst>
              </a:blip>
              <a:stretch>
                <a:fillRect/>
              </a:stretch>
            </p:blipFill>
            <p:spPr>
              <a:xfrm>
                <a:off x="15608791" y="2435224"/>
                <a:ext cx="1116512" cy="976805"/>
              </a:xfrm>
              <a:prstGeom prst="rect">
                <a:avLst/>
              </a:prstGeom>
            </p:spPr>
          </p:pic>
          <p:sp>
            <p:nvSpPr>
              <p:cNvPr id="553" name="object 175">
                <a:extLst>
                  <a:ext uri="{FF2B5EF4-FFF2-40B4-BE49-F238E27FC236}">
                    <a16:creationId xmlns:a16="http://schemas.microsoft.com/office/drawing/2014/main" id="{29FB4C83-F230-09F4-C72E-D76CF4D13A32}"/>
                  </a:ext>
                </a:extLst>
              </p:cNvPr>
              <p:cNvSpPr/>
              <p:nvPr/>
            </p:nvSpPr>
            <p:spPr>
              <a:xfrm>
                <a:off x="16149856" y="2278333"/>
                <a:ext cx="35306" cy="122445"/>
              </a:xfrm>
              <a:custGeom>
                <a:avLst/>
                <a:gdLst/>
                <a:ahLst/>
                <a:cxnLst/>
                <a:rect l="l" t="t" r="r" b="b"/>
                <a:pathLst>
                  <a:path w="29844" h="103505">
                    <a:moveTo>
                      <a:pt x="23266" y="50"/>
                    </a:moveTo>
                    <a:lnTo>
                      <a:pt x="6121" y="0"/>
                    </a:lnTo>
                    <a:lnTo>
                      <a:pt x="0" y="6248"/>
                    </a:lnTo>
                    <a:lnTo>
                      <a:pt x="50" y="97040"/>
                    </a:lnTo>
                    <a:lnTo>
                      <a:pt x="5867" y="103149"/>
                    </a:lnTo>
                    <a:lnTo>
                      <a:pt x="23571" y="103060"/>
                    </a:lnTo>
                    <a:lnTo>
                      <a:pt x="29400" y="96913"/>
                    </a:lnTo>
                    <a:lnTo>
                      <a:pt x="29438" y="51562"/>
                    </a:lnTo>
                    <a:lnTo>
                      <a:pt x="29375" y="6223"/>
                    </a:lnTo>
                    <a:lnTo>
                      <a:pt x="23266" y="50"/>
                    </a:lnTo>
                    <a:close/>
                  </a:path>
                </a:pathLst>
              </a:custGeom>
              <a:solidFill>
                <a:schemeClr val="bg1"/>
              </a:solidFill>
            </p:spPr>
            <p:txBody>
              <a:bodyPr wrap="square" lIns="0" tIns="0" rIns="0" bIns="0" rtlCol="0"/>
              <a:lstStyle/>
              <a:p>
                <a:pPr defTabSz="685800"/>
                <a:endParaRPr sz="1200">
                  <a:latin typeface="Calibri" panose="020F0502020204030204" pitchFamily="34" charset="0"/>
                  <a:cs typeface="Calibri" panose="020F0502020204030204" pitchFamily="34" charset="0"/>
                </a:endParaRPr>
              </a:p>
            </p:txBody>
          </p:sp>
        </p:grpSp>
      </p:gr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2" name="Google Shape;654;p87">
            <a:extLst>
              <a:ext uri="{FF2B5EF4-FFF2-40B4-BE49-F238E27FC236}">
                <a16:creationId xmlns:a16="http://schemas.microsoft.com/office/drawing/2014/main" id="{E816CAF0-6749-B04C-1054-DC4957273894}"/>
              </a:ext>
            </a:extLst>
          </p:cNvPr>
          <p:cNvSpPr txBox="1"/>
          <p:nvPr/>
        </p:nvSpPr>
        <p:spPr>
          <a:xfrm>
            <a:off x="364331" y="382142"/>
            <a:ext cx="2773365" cy="530884"/>
          </a:xfrm>
          <a:prstGeom prst="rect">
            <a:avLst/>
          </a:prstGeom>
          <a:noFill/>
          <a:ln>
            <a:noFill/>
          </a:ln>
        </p:spPr>
        <p:txBody>
          <a:bodyPr spcFirstLastPara="1" wrap="square" lIns="68569" tIns="34275" rIns="68569" bIns="34275" anchor="t" anchorCtr="0">
            <a:spAutoFit/>
          </a:bodyPr>
          <a:lstStyle/>
          <a:p>
            <a:pPr defTabSz="685800"/>
            <a:r>
              <a:rPr lang="en-US" sz="3000" b="1" dirty="0">
                <a:solidFill>
                  <a:schemeClr val="tx1">
                    <a:lumMod val="85000"/>
                    <a:lumOff val="15000"/>
                  </a:schemeClr>
                </a:solidFill>
                <a:latin typeface="Poppins"/>
                <a:ea typeface="Poppins"/>
                <a:cs typeface="Poppins"/>
                <a:sym typeface="Poppins"/>
              </a:rPr>
              <a:t>How we do it!</a:t>
            </a:r>
            <a:endParaRPr sz="3000" b="1" dirty="0">
              <a:solidFill>
                <a:schemeClr val="tx1">
                  <a:lumMod val="85000"/>
                  <a:lumOff val="15000"/>
                </a:schemeClr>
              </a:solidFill>
              <a:latin typeface="Poppins"/>
              <a:ea typeface="Poppins"/>
              <a:cs typeface="Poppins"/>
              <a:sym typeface="Poppins"/>
            </a:endParaRPr>
          </a:p>
        </p:txBody>
      </p:sp>
      <p:sp>
        <p:nvSpPr>
          <p:cNvPr id="8" name="TextBox 7">
            <a:extLst>
              <a:ext uri="{FF2B5EF4-FFF2-40B4-BE49-F238E27FC236}">
                <a16:creationId xmlns:a16="http://schemas.microsoft.com/office/drawing/2014/main" id="{B7A5D714-D16C-D189-4E79-ACC6E4F79D4B}"/>
              </a:ext>
            </a:extLst>
          </p:cNvPr>
          <p:cNvSpPr txBox="1"/>
          <p:nvPr/>
        </p:nvSpPr>
        <p:spPr>
          <a:xfrm>
            <a:off x="3677324" y="445941"/>
            <a:ext cx="5026145" cy="507831"/>
          </a:xfrm>
          <a:prstGeom prst="rect">
            <a:avLst/>
          </a:prstGeom>
          <a:noFill/>
        </p:spPr>
        <p:txBody>
          <a:bodyPr wrap="square" rIns="0">
            <a:spAutoFit/>
          </a:bodyPr>
          <a:lstStyle/>
          <a:p>
            <a:pPr algn="r" defTabSz="685800"/>
            <a:r>
              <a:rPr lang="en-US" sz="1350" b="1" dirty="0">
                <a:solidFill>
                  <a:schemeClr val="accent3">
                    <a:lumMod val="60000"/>
                    <a:lumOff val="40000"/>
                  </a:schemeClr>
                </a:solidFill>
                <a:latin typeface="Calibri" panose="020F0502020204030204" pitchFamily="34" charset="0"/>
                <a:cs typeface="Calibri" panose="020F0502020204030204" pitchFamily="34" charset="0"/>
              </a:rPr>
              <a:t>Driving Profitable Revenue </a:t>
            </a:r>
          </a:p>
          <a:p>
            <a:pPr algn="r" defTabSz="685800"/>
            <a:r>
              <a:rPr lang="en-US" sz="1350" b="1" dirty="0">
                <a:solidFill>
                  <a:schemeClr val="accent3">
                    <a:lumMod val="60000"/>
                    <a:lumOff val="40000"/>
                  </a:schemeClr>
                </a:solidFill>
                <a:latin typeface="Calibri" panose="020F0502020204030204" pitchFamily="34" charset="0"/>
                <a:cs typeface="Calibri" panose="020F0502020204030204" pitchFamily="34" charset="0"/>
              </a:rPr>
              <a:t>Today Requires a New Sales Approach</a:t>
            </a:r>
          </a:p>
        </p:txBody>
      </p:sp>
      <p:sp>
        <p:nvSpPr>
          <p:cNvPr id="43" name="Pie 42">
            <a:extLst>
              <a:ext uri="{FF2B5EF4-FFF2-40B4-BE49-F238E27FC236}">
                <a16:creationId xmlns:a16="http://schemas.microsoft.com/office/drawing/2014/main" id="{F0B2ABBE-FDF9-855F-08FA-6CB31001ECE7}"/>
              </a:ext>
            </a:extLst>
          </p:cNvPr>
          <p:cNvSpPr/>
          <p:nvPr/>
        </p:nvSpPr>
        <p:spPr>
          <a:xfrm>
            <a:off x="448864" y="1187661"/>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10" name="Google Shape;657;p87">
            <a:extLst>
              <a:ext uri="{FF2B5EF4-FFF2-40B4-BE49-F238E27FC236}">
                <a16:creationId xmlns:a16="http://schemas.microsoft.com/office/drawing/2014/main" id="{8934F0F7-641D-5C0E-CA17-EC236FC7E2D3}"/>
              </a:ext>
            </a:extLst>
          </p:cNvPr>
          <p:cNvSpPr/>
          <p:nvPr/>
        </p:nvSpPr>
        <p:spPr>
          <a:xfrm>
            <a:off x="766052" y="1200721"/>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Sales Process Audits &amp; Mystery Shopping</a:t>
            </a:r>
          </a:p>
        </p:txBody>
      </p:sp>
      <p:sp>
        <p:nvSpPr>
          <p:cNvPr id="11" name="Google Shape;658;p87">
            <a:extLst>
              <a:ext uri="{FF2B5EF4-FFF2-40B4-BE49-F238E27FC236}">
                <a16:creationId xmlns:a16="http://schemas.microsoft.com/office/drawing/2014/main" id="{5586B694-0B15-5332-AA25-B70FDA57478D}"/>
              </a:ext>
            </a:extLst>
          </p:cNvPr>
          <p:cNvSpPr/>
          <p:nvPr/>
        </p:nvSpPr>
        <p:spPr>
          <a:xfrm>
            <a:off x="525849" y="1264647"/>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01</a:t>
            </a:r>
            <a:endParaRPr sz="1500" b="1" dirty="0">
              <a:solidFill>
                <a:schemeClr val="bg1"/>
              </a:solidFill>
              <a:latin typeface="Poppins" pitchFamily="2" charset="77"/>
              <a:cs typeface="Poppins" pitchFamily="2" charset="77"/>
            </a:endParaRPr>
          </a:p>
        </p:txBody>
      </p:sp>
      <p:sp>
        <p:nvSpPr>
          <p:cNvPr id="44" name="Pie 43">
            <a:extLst>
              <a:ext uri="{FF2B5EF4-FFF2-40B4-BE49-F238E27FC236}">
                <a16:creationId xmlns:a16="http://schemas.microsoft.com/office/drawing/2014/main" id="{3483E40A-C1A5-B7DA-53CC-2893B130C6A1}"/>
              </a:ext>
            </a:extLst>
          </p:cNvPr>
          <p:cNvSpPr/>
          <p:nvPr/>
        </p:nvSpPr>
        <p:spPr>
          <a:xfrm>
            <a:off x="448864" y="1927067"/>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46" name="Google Shape;657;p87">
            <a:extLst>
              <a:ext uri="{FF2B5EF4-FFF2-40B4-BE49-F238E27FC236}">
                <a16:creationId xmlns:a16="http://schemas.microsoft.com/office/drawing/2014/main" id="{20EE2501-DC6A-33F4-23C7-A18EA52BA29B}"/>
              </a:ext>
            </a:extLst>
          </p:cNvPr>
          <p:cNvSpPr/>
          <p:nvPr/>
        </p:nvSpPr>
        <p:spPr>
          <a:xfrm>
            <a:off x="724568" y="1967589"/>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Identify Constraints in     Sales Process</a:t>
            </a:r>
          </a:p>
        </p:txBody>
      </p:sp>
      <p:sp>
        <p:nvSpPr>
          <p:cNvPr id="47" name="Google Shape;658;p87">
            <a:extLst>
              <a:ext uri="{FF2B5EF4-FFF2-40B4-BE49-F238E27FC236}">
                <a16:creationId xmlns:a16="http://schemas.microsoft.com/office/drawing/2014/main" id="{97D1B928-6D47-B465-93FA-4E0BA0A9F9B3}"/>
              </a:ext>
            </a:extLst>
          </p:cNvPr>
          <p:cNvSpPr/>
          <p:nvPr/>
        </p:nvSpPr>
        <p:spPr>
          <a:xfrm>
            <a:off x="525849" y="2004053"/>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02</a:t>
            </a:r>
            <a:endParaRPr sz="1500" b="1" dirty="0">
              <a:solidFill>
                <a:schemeClr val="bg1"/>
              </a:solidFill>
              <a:latin typeface="Poppins" pitchFamily="2" charset="77"/>
              <a:cs typeface="Poppins" pitchFamily="2" charset="77"/>
            </a:endParaRPr>
          </a:p>
        </p:txBody>
      </p:sp>
      <p:sp>
        <p:nvSpPr>
          <p:cNvPr id="48" name="Pie 47">
            <a:extLst>
              <a:ext uri="{FF2B5EF4-FFF2-40B4-BE49-F238E27FC236}">
                <a16:creationId xmlns:a16="http://schemas.microsoft.com/office/drawing/2014/main" id="{A776478C-A9DA-AABD-89FB-281080883FC8}"/>
              </a:ext>
            </a:extLst>
          </p:cNvPr>
          <p:cNvSpPr/>
          <p:nvPr/>
        </p:nvSpPr>
        <p:spPr>
          <a:xfrm>
            <a:off x="448864" y="2666472"/>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50" name="Google Shape;657;p87">
            <a:extLst>
              <a:ext uri="{FF2B5EF4-FFF2-40B4-BE49-F238E27FC236}">
                <a16:creationId xmlns:a16="http://schemas.microsoft.com/office/drawing/2014/main" id="{B6145C05-41D9-60ED-9FD4-879D2461ADC8}"/>
              </a:ext>
            </a:extLst>
          </p:cNvPr>
          <p:cNvSpPr/>
          <p:nvPr/>
        </p:nvSpPr>
        <p:spPr>
          <a:xfrm>
            <a:off x="766052" y="2679532"/>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Implement Fractional Sales Leadership</a:t>
            </a:r>
          </a:p>
        </p:txBody>
      </p:sp>
      <p:sp>
        <p:nvSpPr>
          <p:cNvPr id="51" name="Google Shape;658;p87">
            <a:extLst>
              <a:ext uri="{FF2B5EF4-FFF2-40B4-BE49-F238E27FC236}">
                <a16:creationId xmlns:a16="http://schemas.microsoft.com/office/drawing/2014/main" id="{81A8FEBB-6C00-3EF2-3AB2-6E26F3F8B757}"/>
              </a:ext>
            </a:extLst>
          </p:cNvPr>
          <p:cNvSpPr/>
          <p:nvPr/>
        </p:nvSpPr>
        <p:spPr>
          <a:xfrm>
            <a:off x="525849" y="2743458"/>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03</a:t>
            </a:r>
            <a:endParaRPr sz="1500" b="1" dirty="0">
              <a:solidFill>
                <a:schemeClr val="bg1"/>
              </a:solidFill>
              <a:latin typeface="Poppins" pitchFamily="2" charset="77"/>
              <a:cs typeface="Poppins" pitchFamily="2" charset="77"/>
            </a:endParaRPr>
          </a:p>
        </p:txBody>
      </p:sp>
      <p:sp>
        <p:nvSpPr>
          <p:cNvPr id="52" name="Pie 51">
            <a:extLst>
              <a:ext uri="{FF2B5EF4-FFF2-40B4-BE49-F238E27FC236}">
                <a16:creationId xmlns:a16="http://schemas.microsoft.com/office/drawing/2014/main" id="{A3F98D19-A53B-787F-2DB8-64490BF64867}"/>
              </a:ext>
            </a:extLst>
          </p:cNvPr>
          <p:cNvSpPr/>
          <p:nvPr/>
        </p:nvSpPr>
        <p:spPr>
          <a:xfrm>
            <a:off x="448864" y="3405878"/>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54" name="Google Shape;657;p87">
            <a:extLst>
              <a:ext uri="{FF2B5EF4-FFF2-40B4-BE49-F238E27FC236}">
                <a16:creationId xmlns:a16="http://schemas.microsoft.com/office/drawing/2014/main" id="{D1F2C482-8A08-FA52-9C0D-BE8F84A1CF08}"/>
              </a:ext>
            </a:extLst>
          </p:cNvPr>
          <p:cNvSpPr/>
          <p:nvPr/>
        </p:nvSpPr>
        <p:spPr>
          <a:xfrm>
            <a:off x="766052" y="3418937"/>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Sales Playbook creation and improvement</a:t>
            </a:r>
          </a:p>
        </p:txBody>
      </p:sp>
      <p:sp>
        <p:nvSpPr>
          <p:cNvPr id="55" name="Google Shape;658;p87">
            <a:extLst>
              <a:ext uri="{FF2B5EF4-FFF2-40B4-BE49-F238E27FC236}">
                <a16:creationId xmlns:a16="http://schemas.microsoft.com/office/drawing/2014/main" id="{868421DB-DCF3-B679-A8F6-C619CA737E9E}"/>
              </a:ext>
            </a:extLst>
          </p:cNvPr>
          <p:cNvSpPr/>
          <p:nvPr/>
        </p:nvSpPr>
        <p:spPr>
          <a:xfrm>
            <a:off x="525849" y="3482864"/>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04</a:t>
            </a:r>
            <a:endParaRPr sz="1500" b="1" dirty="0">
              <a:solidFill>
                <a:schemeClr val="bg1"/>
              </a:solidFill>
              <a:latin typeface="Poppins" pitchFamily="2" charset="77"/>
              <a:cs typeface="Poppins" pitchFamily="2" charset="77"/>
            </a:endParaRPr>
          </a:p>
        </p:txBody>
      </p:sp>
      <p:sp>
        <p:nvSpPr>
          <p:cNvPr id="56" name="Pie 55">
            <a:extLst>
              <a:ext uri="{FF2B5EF4-FFF2-40B4-BE49-F238E27FC236}">
                <a16:creationId xmlns:a16="http://schemas.microsoft.com/office/drawing/2014/main" id="{0166493A-09B4-40C4-5BC7-0111D1A36820}"/>
              </a:ext>
            </a:extLst>
          </p:cNvPr>
          <p:cNvSpPr/>
          <p:nvPr/>
        </p:nvSpPr>
        <p:spPr>
          <a:xfrm>
            <a:off x="448864" y="4145283"/>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58" name="Google Shape;657;p87">
            <a:extLst>
              <a:ext uri="{FF2B5EF4-FFF2-40B4-BE49-F238E27FC236}">
                <a16:creationId xmlns:a16="http://schemas.microsoft.com/office/drawing/2014/main" id="{5E857CFD-969F-A1D6-5861-3002911F6F2F}"/>
              </a:ext>
            </a:extLst>
          </p:cNvPr>
          <p:cNvSpPr/>
          <p:nvPr/>
        </p:nvSpPr>
        <p:spPr>
          <a:xfrm>
            <a:off x="766052" y="4158343"/>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Scripting and Messaging   that Sells</a:t>
            </a:r>
          </a:p>
        </p:txBody>
      </p:sp>
      <p:sp>
        <p:nvSpPr>
          <p:cNvPr id="59" name="Google Shape;658;p87">
            <a:extLst>
              <a:ext uri="{FF2B5EF4-FFF2-40B4-BE49-F238E27FC236}">
                <a16:creationId xmlns:a16="http://schemas.microsoft.com/office/drawing/2014/main" id="{3574B3A9-55FE-DCBD-7749-FB8E9D671061}"/>
              </a:ext>
            </a:extLst>
          </p:cNvPr>
          <p:cNvSpPr/>
          <p:nvPr/>
        </p:nvSpPr>
        <p:spPr>
          <a:xfrm>
            <a:off x="525849" y="4222269"/>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05</a:t>
            </a:r>
            <a:endParaRPr sz="1500" b="1" dirty="0">
              <a:solidFill>
                <a:schemeClr val="bg1"/>
              </a:solidFill>
              <a:latin typeface="Poppins" pitchFamily="2" charset="77"/>
              <a:cs typeface="Poppins" pitchFamily="2" charset="77"/>
            </a:endParaRPr>
          </a:p>
        </p:txBody>
      </p:sp>
      <p:sp>
        <p:nvSpPr>
          <p:cNvPr id="147" name="Pie 146">
            <a:extLst>
              <a:ext uri="{FF2B5EF4-FFF2-40B4-BE49-F238E27FC236}">
                <a16:creationId xmlns:a16="http://schemas.microsoft.com/office/drawing/2014/main" id="{667B1349-7AC0-80B7-AD0D-EE3A45EE75E0}"/>
              </a:ext>
            </a:extLst>
          </p:cNvPr>
          <p:cNvSpPr/>
          <p:nvPr/>
        </p:nvSpPr>
        <p:spPr>
          <a:xfrm>
            <a:off x="3292308" y="1187661"/>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148" name="Google Shape;657;p87">
            <a:extLst>
              <a:ext uri="{FF2B5EF4-FFF2-40B4-BE49-F238E27FC236}">
                <a16:creationId xmlns:a16="http://schemas.microsoft.com/office/drawing/2014/main" id="{1CA3B8BD-FFDA-B5A7-0D31-CF5177D65F8E}"/>
              </a:ext>
            </a:extLst>
          </p:cNvPr>
          <p:cNvSpPr/>
          <p:nvPr/>
        </p:nvSpPr>
        <p:spPr>
          <a:xfrm>
            <a:off x="3609496" y="1200721"/>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KPI and Scorecard Creation and Monitoring </a:t>
            </a:r>
          </a:p>
        </p:txBody>
      </p:sp>
      <p:sp>
        <p:nvSpPr>
          <p:cNvPr id="149" name="Google Shape;658;p87">
            <a:extLst>
              <a:ext uri="{FF2B5EF4-FFF2-40B4-BE49-F238E27FC236}">
                <a16:creationId xmlns:a16="http://schemas.microsoft.com/office/drawing/2014/main" id="{0E63AFE5-1F51-8518-70AF-B9669B64C517}"/>
              </a:ext>
            </a:extLst>
          </p:cNvPr>
          <p:cNvSpPr/>
          <p:nvPr/>
        </p:nvSpPr>
        <p:spPr>
          <a:xfrm>
            <a:off x="3369293" y="1264647"/>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06</a:t>
            </a:r>
            <a:endParaRPr sz="1500" b="1" dirty="0">
              <a:solidFill>
                <a:schemeClr val="bg1"/>
              </a:solidFill>
              <a:latin typeface="Poppins" pitchFamily="2" charset="77"/>
              <a:cs typeface="Poppins" pitchFamily="2" charset="77"/>
            </a:endParaRPr>
          </a:p>
        </p:txBody>
      </p:sp>
      <p:sp>
        <p:nvSpPr>
          <p:cNvPr id="150" name="Pie 149">
            <a:extLst>
              <a:ext uri="{FF2B5EF4-FFF2-40B4-BE49-F238E27FC236}">
                <a16:creationId xmlns:a16="http://schemas.microsoft.com/office/drawing/2014/main" id="{03275CCA-8BF4-C7D9-7AF3-8337E7345146}"/>
              </a:ext>
            </a:extLst>
          </p:cNvPr>
          <p:cNvSpPr/>
          <p:nvPr/>
        </p:nvSpPr>
        <p:spPr>
          <a:xfrm>
            <a:off x="3292308" y="1927067"/>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151" name="Google Shape;657;p87">
            <a:extLst>
              <a:ext uri="{FF2B5EF4-FFF2-40B4-BE49-F238E27FC236}">
                <a16:creationId xmlns:a16="http://schemas.microsoft.com/office/drawing/2014/main" id="{CAA0461C-56A4-9996-09D9-7EB634DA13B7}"/>
              </a:ext>
            </a:extLst>
          </p:cNvPr>
          <p:cNvSpPr/>
          <p:nvPr/>
        </p:nvSpPr>
        <p:spPr>
          <a:xfrm>
            <a:off x="3609496" y="1940126"/>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Sales Tech Stack Implementation</a:t>
            </a:r>
          </a:p>
        </p:txBody>
      </p:sp>
      <p:sp>
        <p:nvSpPr>
          <p:cNvPr id="152" name="Google Shape;658;p87">
            <a:extLst>
              <a:ext uri="{FF2B5EF4-FFF2-40B4-BE49-F238E27FC236}">
                <a16:creationId xmlns:a16="http://schemas.microsoft.com/office/drawing/2014/main" id="{963B37D5-42ED-66C0-FF4E-E89CB7C5C0FA}"/>
              </a:ext>
            </a:extLst>
          </p:cNvPr>
          <p:cNvSpPr/>
          <p:nvPr/>
        </p:nvSpPr>
        <p:spPr>
          <a:xfrm>
            <a:off x="3369293" y="2004053"/>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07</a:t>
            </a:r>
            <a:endParaRPr sz="1500" b="1" dirty="0">
              <a:solidFill>
                <a:schemeClr val="bg1"/>
              </a:solidFill>
              <a:latin typeface="Poppins" pitchFamily="2" charset="77"/>
              <a:cs typeface="Poppins" pitchFamily="2" charset="77"/>
            </a:endParaRPr>
          </a:p>
        </p:txBody>
      </p:sp>
      <p:sp>
        <p:nvSpPr>
          <p:cNvPr id="153" name="Pie 152">
            <a:extLst>
              <a:ext uri="{FF2B5EF4-FFF2-40B4-BE49-F238E27FC236}">
                <a16:creationId xmlns:a16="http://schemas.microsoft.com/office/drawing/2014/main" id="{D1453419-BFC4-499D-7DDE-CE01D6AF676C}"/>
              </a:ext>
            </a:extLst>
          </p:cNvPr>
          <p:cNvSpPr/>
          <p:nvPr/>
        </p:nvSpPr>
        <p:spPr>
          <a:xfrm>
            <a:off x="3292308" y="2666472"/>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154" name="Google Shape;657;p87">
            <a:extLst>
              <a:ext uri="{FF2B5EF4-FFF2-40B4-BE49-F238E27FC236}">
                <a16:creationId xmlns:a16="http://schemas.microsoft.com/office/drawing/2014/main" id="{7BA3F820-BDCB-5E73-5E34-5235BB6C78B8}"/>
              </a:ext>
            </a:extLst>
          </p:cNvPr>
          <p:cNvSpPr/>
          <p:nvPr/>
        </p:nvSpPr>
        <p:spPr>
          <a:xfrm>
            <a:off x="3609496" y="2679532"/>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Individualized Sales Person Coaching Program</a:t>
            </a:r>
          </a:p>
        </p:txBody>
      </p:sp>
      <p:sp>
        <p:nvSpPr>
          <p:cNvPr id="155" name="Google Shape;658;p87">
            <a:extLst>
              <a:ext uri="{FF2B5EF4-FFF2-40B4-BE49-F238E27FC236}">
                <a16:creationId xmlns:a16="http://schemas.microsoft.com/office/drawing/2014/main" id="{4EDAB603-ECBA-8ECD-699B-4D559965AD14}"/>
              </a:ext>
            </a:extLst>
          </p:cNvPr>
          <p:cNvSpPr/>
          <p:nvPr/>
        </p:nvSpPr>
        <p:spPr>
          <a:xfrm>
            <a:off x="3369293" y="2743458"/>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08</a:t>
            </a:r>
            <a:endParaRPr sz="1500" b="1" dirty="0">
              <a:solidFill>
                <a:schemeClr val="bg1"/>
              </a:solidFill>
              <a:latin typeface="Poppins" pitchFamily="2" charset="77"/>
              <a:cs typeface="Poppins" pitchFamily="2" charset="77"/>
            </a:endParaRPr>
          </a:p>
        </p:txBody>
      </p:sp>
      <p:sp>
        <p:nvSpPr>
          <p:cNvPr id="156" name="Pie 155">
            <a:extLst>
              <a:ext uri="{FF2B5EF4-FFF2-40B4-BE49-F238E27FC236}">
                <a16:creationId xmlns:a16="http://schemas.microsoft.com/office/drawing/2014/main" id="{6A3CA0C8-4033-CD14-9BEE-190B65AAF399}"/>
              </a:ext>
            </a:extLst>
          </p:cNvPr>
          <p:cNvSpPr/>
          <p:nvPr/>
        </p:nvSpPr>
        <p:spPr>
          <a:xfrm>
            <a:off x="3292308" y="3405878"/>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157" name="Google Shape;657;p87">
            <a:extLst>
              <a:ext uri="{FF2B5EF4-FFF2-40B4-BE49-F238E27FC236}">
                <a16:creationId xmlns:a16="http://schemas.microsoft.com/office/drawing/2014/main" id="{DF579611-11ED-43CF-F9EA-29784DD32F02}"/>
              </a:ext>
            </a:extLst>
          </p:cNvPr>
          <p:cNvSpPr/>
          <p:nvPr/>
        </p:nvSpPr>
        <p:spPr>
          <a:xfrm>
            <a:off x="3609496" y="3418937"/>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Creating &amp; Hiring a Team that Drives Result </a:t>
            </a:r>
          </a:p>
        </p:txBody>
      </p:sp>
      <p:sp>
        <p:nvSpPr>
          <p:cNvPr id="158" name="Google Shape;658;p87">
            <a:extLst>
              <a:ext uri="{FF2B5EF4-FFF2-40B4-BE49-F238E27FC236}">
                <a16:creationId xmlns:a16="http://schemas.microsoft.com/office/drawing/2014/main" id="{60DD1416-0398-9C27-AD54-0B1AB357A95B}"/>
              </a:ext>
            </a:extLst>
          </p:cNvPr>
          <p:cNvSpPr/>
          <p:nvPr/>
        </p:nvSpPr>
        <p:spPr>
          <a:xfrm>
            <a:off x="3369293" y="3482864"/>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09</a:t>
            </a:r>
            <a:endParaRPr sz="1500" b="1" dirty="0">
              <a:solidFill>
                <a:schemeClr val="bg1"/>
              </a:solidFill>
              <a:latin typeface="Poppins" pitchFamily="2" charset="77"/>
              <a:cs typeface="Poppins" pitchFamily="2" charset="77"/>
            </a:endParaRPr>
          </a:p>
        </p:txBody>
      </p:sp>
      <p:sp>
        <p:nvSpPr>
          <p:cNvPr id="159" name="Pie 158">
            <a:extLst>
              <a:ext uri="{FF2B5EF4-FFF2-40B4-BE49-F238E27FC236}">
                <a16:creationId xmlns:a16="http://schemas.microsoft.com/office/drawing/2014/main" id="{28C71B57-492B-66EA-B36B-7AF437700EF1}"/>
              </a:ext>
            </a:extLst>
          </p:cNvPr>
          <p:cNvSpPr/>
          <p:nvPr/>
        </p:nvSpPr>
        <p:spPr>
          <a:xfrm>
            <a:off x="3292308" y="4145283"/>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160" name="Google Shape;657;p87">
            <a:extLst>
              <a:ext uri="{FF2B5EF4-FFF2-40B4-BE49-F238E27FC236}">
                <a16:creationId xmlns:a16="http://schemas.microsoft.com/office/drawing/2014/main" id="{A307D0EC-80E2-C2A8-DA1A-00503D2D4DF7}"/>
              </a:ext>
            </a:extLst>
          </p:cNvPr>
          <p:cNvSpPr/>
          <p:nvPr/>
        </p:nvSpPr>
        <p:spPr>
          <a:xfrm>
            <a:off x="3609496" y="4158343"/>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Clarity on Goals and Activities to achieve them</a:t>
            </a:r>
          </a:p>
        </p:txBody>
      </p:sp>
      <p:sp>
        <p:nvSpPr>
          <p:cNvPr id="161" name="Google Shape;658;p87">
            <a:extLst>
              <a:ext uri="{FF2B5EF4-FFF2-40B4-BE49-F238E27FC236}">
                <a16:creationId xmlns:a16="http://schemas.microsoft.com/office/drawing/2014/main" id="{BA6FFDF2-BA3F-1AF0-0FDA-AA2D5399327C}"/>
              </a:ext>
            </a:extLst>
          </p:cNvPr>
          <p:cNvSpPr/>
          <p:nvPr/>
        </p:nvSpPr>
        <p:spPr>
          <a:xfrm>
            <a:off x="3369293" y="4222269"/>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10</a:t>
            </a:r>
            <a:endParaRPr sz="1500" b="1" dirty="0">
              <a:solidFill>
                <a:schemeClr val="bg1"/>
              </a:solidFill>
              <a:latin typeface="Poppins" pitchFamily="2" charset="77"/>
              <a:cs typeface="Poppins" pitchFamily="2" charset="77"/>
            </a:endParaRPr>
          </a:p>
        </p:txBody>
      </p:sp>
      <p:sp>
        <p:nvSpPr>
          <p:cNvPr id="162" name="Pie 161">
            <a:extLst>
              <a:ext uri="{FF2B5EF4-FFF2-40B4-BE49-F238E27FC236}">
                <a16:creationId xmlns:a16="http://schemas.microsoft.com/office/drawing/2014/main" id="{6D95A084-D2F1-E3C4-B952-BCB0A2236434}"/>
              </a:ext>
            </a:extLst>
          </p:cNvPr>
          <p:cNvSpPr/>
          <p:nvPr/>
        </p:nvSpPr>
        <p:spPr>
          <a:xfrm>
            <a:off x="6135752" y="1187661"/>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163" name="Google Shape;657;p87">
            <a:extLst>
              <a:ext uri="{FF2B5EF4-FFF2-40B4-BE49-F238E27FC236}">
                <a16:creationId xmlns:a16="http://schemas.microsoft.com/office/drawing/2014/main" id="{5FE77176-666D-3576-90FA-1694DA2C74FC}"/>
              </a:ext>
            </a:extLst>
          </p:cNvPr>
          <p:cNvSpPr/>
          <p:nvPr/>
        </p:nvSpPr>
        <p:spPr>
          <a:xfrm>
            <a:off x="6452940" y="1200721"/>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Sales Call Reviews &amp; Coaching (game film review)</a:t>
            </a:r>
          </a:p>
        </p:txBody>
      </p:sp>
      <p:sp>
        <p:nvSpPr>
          <p:cNvPr id="164" name="Google Shape;658;p87">
            <a:extLst>
              <a:ext uri="{FF2B5EF4-FFF2-40B4-BE49-F238E27FC236}">
                <a16:creationId xmlns:a16="http://schemas.microsoft.com/office/drawing/2014/main" id="{1E4E27BB-6F90-93D5-41DB-47CB635FB6C7}"/>
              </a:ext>
            </a:extLst>
          </p:cNvPr>
          <p:cNvSpPr/>
          <p:nvPr/>
        </p:nvSpPr>
        <p:spPr>
          <a:xfrm>
            <a:off x="6212737" y="1264647"/>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11</a:t>
            </a:r>
            <a:endParaRPr sz="1500" b="1" dirty="0">
              <a:solidFill>
                <a:schemeClr val="bg1"/>
              </a:solidFill>
              <a:latin typeface="Poppins" pitchFamily="2" charset="77"/>
              <a:cs typeface="Poppins" pitchFamily="2" charset="77"/>
            </a:endParaRPr>
          </a:p>
        </p:txBody>
      </p:sp>
      <p:sp>
        <p:nvSpPr>
          <p:cNvPr id="165" name="Pie 164">
            <a:extLst>
              <a:ext uri="{FF2B5EF4-FFF2-40B4-BE49-F238E27FC236}">
                <a16:creationId xmlns:a16="http://schemas.microsoft.com/office/drawing/2014/main" id="{274F0DF2-EECB-8685-54EB-3C9AC33E433A}"/>
              </a:ext>
            </a:extLst>
          </p:cNvPr>
          <p:cNvSpPr/>
          <p:nvPr/>
        </p:nvSpPr>
        <p:spPr>
          <a:xfrm>
            <a:off x="6135752" y="1927067"/>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166" name="Google Shape;657;p87">
            <a:extLst>
              <a:ext uri="{FF2B5EF4-FFF2-40B4-BE49-F238E27FC236}">
                <a16:creationId xmlns:a16="http://schemas.microsoft.com/office/drawing/2014/main" id="{FC99EC99-E192-8096-A52D-D59EDF372C17}"/>
              </a:ext>
            </a:extLst>
          </p:cNvPr>
          <p:cNvSpPr/>
          <p:nvPr/>
        </p:nvSpPr>
        <p:spPr>
          <a:xfrm>
            <a:off x="6452940" y="1940126"/>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Creating a Continuous Sales </a:t>
            </a:r>
          </a:p>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Learning Environment </a:t>
            </a:r>
          </a:p>
        </p:txBody>
      </p:sp>
      <p:sp>
        <p:nvSpPr>
          <p:cNvPr id="167" name="Google Shape;658;p87">
            <a:extLst>
              <a:ext uri="{FF2B5EF4-FFF2-40B4-BE49-F238E27FC236}">
                <a16:creationId xmlns:a16="http://schemas.microsoft.com/office/drawing/2014/main" id="{5CAD7E99-160F-A1D8-8F36-5AFDAECCED96}"/>
              </a:ext>
            </a:extLst>
          </p:cNvPr>
          <p:cNvSpPr/>
          <p:nvPr/>
        </p:nvSpPr>
        <p:spPr>
          <a:xfrm>
            <a:off x="6212737" y="2004053"/>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12</a:t>
            </a:r>
            <a:endParaRPr sz="1500" b="1" dirty="0">
              <a:solidFill>
                <a:schemeClr val="bg1"/>
              </a:solidFill>
              <a:latin typeface="Poppins" pitchFamily="2" charset="77"/>
              <a:cs typeface="Poppins" pitchFamily="2" charset="77"/>
            </a:endParaRPr>
          </a:p>
        </p:txBody>
      </p:sp>
      <p:sp>
        <p:nvSpPr>
          <p:cNvPr id="168" name="Pie 167">
            <a:extLst>
              <a:ext uri="{FF2B5EF4-FFF2-40B4-BE49-F238E27FC236}">
                <a16:creationId xmlns:a16="http://schemas.microsoft.com/office/drawing/2014/main" id="{44BBA6DA-11A4-4687-EC50-D6E4B2124AAF}"/>
              </a:ext>
            </a:extLst>
          </p:cNvPr>
          <p:cNvSpPr/>
          <p:nvPr/>
        </p:nvSpPr>
        <p:spPr>
          <a:xfrm>
            <a:off x="6135752" y="2666472"/>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169" name="Google Shape;657;p87">
            <a:extLst>
              <a:ext uri="{FF2B5EF4-FFF2-40B4-BE49-F238E27FC236}">
                <a16:creationId xmlns:a16="http://schemas.microsoft.com/office/drawing/2014/main" id="{3485BEB1-4ACE-6390-BA9A-6615D45177CD}"/>
              </a:ext>
            </a:extLst>
          </p:cNvPr>
          <p:cNvSpPr/>
          <p:nvPr/>
        </p:nvSpPr>
        <p:spPr>
          <a:xfrm>
            <a:off x="6452940" y="2679532"/>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Intense Focus on What Needs to Happen Next</a:t>
            </a:r>
          </a:p>
        </p:txBody>
      </p:sp>
      <p:sp>
        <p:nvSpPr>
          <p:cNvPr id="170" name="Google Shape;658;p87">
            <a:extLst>
              <a:ext uri="{FF2B5EF4-FFF2-40B4-BE49-F238E27FC236}">
                <a16:creationId xmlns:a16="http://schemas.microsoft.com/office/drawing/2014/main" id="{241ED6A9-127C-3936-F991-18B5C62CD946}"/>
              </a:ext>
            </a:extLst>
          </p:cNvPr>
          <p:cNvSpPr/>
          <p:nvPr/>
        </p:nvSpPr>
        <p:spPr>
          <a:xfrm>
            <a:off x="6212737" y="2743458"/>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13</a:t>
            </a:r>
            <a:endParaRPr sz="1500" b="1" dirty="0">
              <a:solidFill>
                <a:schemeClr val="bg1"/>
              </a:solidFill>
              <a:latin typeface="Poppins" pitchFamily="2" charset="77"/>
              <a:cs typeface="Poppins" pitchFamily="2" charset="77"/>
            </a:endParaRPr>
          </a:p>
        </p:txBody>
      </p:sp>
      <p:sp>
        <p:nvSpPr>
          <p:cNvPr id="171" name="Pie 170">
            <a:extLst>
              <a:ext uri="{FF2B5EF4-FFF2-40B4-BE49-F238E27FC236}">
                <a16:creationId xmlns:a16="http://schemas.microsoft.com/office/drawing/2014/main" id="{999196CE-CF0F-8C35-A9B5-C01AACFA437F}"/>
              </a:ext>
            </a:extLst>
          </p:cNvPr>
          <p:cNvSpPr/>
          <p:nvPr/>
        </p:nvSpPr>
        <p:spPr>
          <a:xfrm>
            <a:off x="6135752" y="3405878"/>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172" name="Google Shape;657;p87">
            <a:extLst>
              <a:ext uri="{FF2B5EF4-FFF2-40B4-BE49-F238E27FC236}">
                <a16:creationId xmlns:a16="http://schemas.microsoft.com/office/drawing/2014/main" id="{5A5CFCE4-208F-9D50-4D93-004D566E400E}"/>
              </a:ext>
            </a:extLst>
          </p:cNvPr>
          <p:cNvSpPr/>
          <p:nvPr/>
        </p:nvSpPr>
        <p:spPr>
          <a:xfrm>
            <a:off x="6452940" y="3418937"/>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dirty="0">
                <a:solidFill>
                  <a:prstClr val="black"/>
                </a:solidFill>
                <a:latin typeface="Calibri" panose="020F0502020204030204" pitchFamily="34" charset="0"/>
                <a:ea typeface="Poppins"/>
                <a:cs typeface="Calibri" panose="020F0502020204030204" pitchFamily="34" charset="0"/>
                <a:sym typeface="Poppins"/>
              </a:rPr>
              <a:t>Next Play Accountability: What Winning Looks Like </a:t>
            </a:r>
          </a:p>
        </p:txBody>
      </p:sp>
      <p:sp>
        <p:nvSpPr>
          <p:cNvPr id="173" name="Google Shape;658;p87">
            <a:extLst>
              <a:ext uri="{FF2B5EF4-FFF2-40B4-BE49-F238E27FC236}">
                <a16:creationId xmlns:a16="http://schemas.microsoft.com/office/drawing/2014/main" id="{D3F2940A-749D-4E4A-1972-91810170214C}"/>
              </a:ext>
            </a:extLst>
          </p:cNvPr>
          <p:cNvSpPr/>
          <p:nvPr/>
        </p:nvSpPr>
        <p:spPr>
          <a:xfrm>
            <a:off x="6212737" y="3482864"/>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14</a:t>
            </a:r>
            <a:endParaRPr sz="1500" b="1" dirty="0">
              <a:solidFill>
                <a:schemeClr val="bg1"/>
              </a:solidFill>
              <a:latin typeface="Poppins" pitchFamily="2" charset="77"/>
              <a:cs typeface="Poppins" pitchFamily="2" charset="77"/>
            </a:endParaRPr>
          </a:p>
        </p:txBody>
      </p:sp>
      <p:sp>
        <p:nvSpPr>
          <p:cNvPr id="174" name="Pie 173">
            <a:extLst>
              <a:ext uri="{FF2B5EF4-FFF2-40B4-BE49-F238E27FC236}">
                <a16:creationId xmlns:a16="http://schemas.microsoft.com/office/drawing/2014/main" id="{8F4D40A8-11ED-1E87-17C3-D418236672C4}"/>
              </a:ext>
            </a:extLst>
          </p:cNvPr>
          <p:cNvSpPr/>
          <p:nvPr/>
        </p:nvSpPr>
        <p:spPr>
          <a:xfrm>
            <a:off x="6135752" y="4145283"/>
            <a:ext cx="557004" cy="557004"/>
          </a:xfrm>
          <a:prstGeom prst="pie">
            <a:avLst>
              <a:gd name="adj1" fmla="val 549498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tlCol="0" anchor="ctr"/>
          <a:lstStyle/>
          <a:p>
            <a:pPr algn="ctr" defTabSz="685800"/>
            <a:endParaRPr lang="en-US" sz="1050">
              <a:solidFill>
                <a:prstClr val="black"/>
              </a:solidFill>
              <a:latin typeface="Lexend"/>
            </a:endParaRPr>
          </a:p>
        </p:txBody>
      </p:sp>
      <p:sp>
        <p:nvSpPr>
          <p:cNvPr id="175" name="Google Shape;657;p87">
            <a:extLst>
              <a:ext uri="{FF2B5EF4-FFF2-40B4-BE49-F238E27FC236}">
                <a16:creationId xmlns:a16="http://schemas.microsoft.com/office/drawing/2014/main" id="{C63B4454-EF21-0072-DB0F-0AB39D0F9403}"/>
              </a:ext>
            </a:extLst>
          </p:cNvPr>
          <p:cNvSpPr/>
          <p:nvPr/>
        </p:nvSpPr>
        <p:spPr>
          <a:xfrm>
            <a:off x="6452940" y="4158343"/>
            <a:ext cx="2250529" cy="530885"/>
          </a:xfrm>
          <a:prstGeom prst="roundRect">
            <a:avLst>
              <a:gd name="adj" fmla="val 21835"/>
            </a:avLst>
          </a:prstGeom>
          <a:solidFill>
            <a:srgbClr val="FFFFFF"/>
          </a:solidFill>
          <a:ln w="12700" cap="flat" cmpd="sng">
            <a:solidFill>
              <a:schemeClr val="bg1"/>
            </a:solidFill>
            <a:prstDash val="solid"/>
            <a:miter lim="800000"/>
            <a:headEnd type="none" w="sm" len="sm"/>
            <a:tailEnd type="none" w="sm" len="sm"/>
          </a:ln>
          <a:effectLst>
            <a:outerShdw blurRad="252629" sx="102000" sy="102000" algn="ctr" rotWithShape="0">
              <a:prstClr val="black">
                <a:alpha val="15000"/>
              </a:prstClr>
            </a:outerShdw>
          </a:effectLst>
        </p:spPr>
        <p:txBody>
          <a:bodyPr spcFirstLastPara="1" wrap="square" lIns="297000" tIns="34275" rIns="68569" bIns="34275" anchor="ctr" anchorCtr="0">
            <a:noAutofit/>
          </a:bodyPr>
          <a:lstStyle/>
          <a:p>
            <a:pPr defTabSz="685800"/>
            <a:r>
              <a:rPr lang="en-US" sz="1200">
                <a:solidFill>
                  <a:prstClr val="black"/>
                </a:solidFill>
                <a:latin typeface="Calibri" panose="020F0502020204030204" pitchFamily="34" charset="0"/>
                <a:ea typeface="Poppins"/>
                <a:cs typeface="Calibri" panose="020F0502020204030204" pitchFamily="34" charset="0"/>
                <a:sym typeface="Poppins"/>
              </a:rPr>
              <a:t>Clarity &amp; NorthStar </a:t>
            </a:r>
            <a:r>
              <a:rPr lang="en-US" sz="1200" dirty="0">
                <a:solidFill>
                  <a:prstClr val="black"/>
                </a:solidFill>
                <a:latin typeface="Calibri" panose="020F0502020204030204" pitchFamily="34" charset="0"/>
                <a:ea typeface="Poppins"/>
                <a:cs typeface="Calibri" panose="020F0502020204030204" pitchFamily="34" charset="0"/>
                <a:sym typeface="Poppins"/>
              </a:rPr>
              <a:t>Drivers </a:t>
            </a:r>
          </a:p>
        </p:txBody>
      </p:sp>
      <p:sp>
        <p:nvSpPr>
          <p:cNvPr id="176" name="Google Shape;658;p87">
            <a:extLst>
              <a:ext uri="{FF2B5EF4-FFF2-40B4-BE49-F238E27FC236}">
                <a16:creationId xmlns:a16="http://schemas.microsoft.com/office/drawing/2014/main" id="{8C0F8010-557F-5BA5-194B-F1666AE9A8A0}"/>
              </a:ext>
            </a:extLst>
          </p:cNvPr>
          <p:cNvSpPr/>
          <p:nvPr/>
        </p:nvSpPr>
        <p:spPr>
          <a:xfrm>
            <a:off x="6212737" y="4222269"/>
            <a:ext cx="403035" cy="403035"/>
          </a:xfrm>
          <a:prstGeom prst="ellipse">
            <a:avLst/>
          </a:prstGeom>
          <a:solidFill>
            <a:schemeClr val="accent1"/>
          </a:solidFill>
          <a:ln w="19050">
            <a:solidFill>
              <a:schemeClr val="bg1"/>
            </a:solidFill>
          </a:ln>
        </p:spPr>
        <p:txBody>
          <a:bodyPr spcFirstLastPara="1" wrap="square" lIns="0" tIns="34275" rIns="0" bIns="34275" anchor="ctr" anchorCtr="0">
            <a:noAutofit/>
          </a:bodyPr>
          <a:lstStyle/>
          <a:p>
            <a:pPr algn="ctr" defTabSz="685800"/>
            <a:r>
              <a:rPr lang="en-US" sz="1500" b="1" dirty="0">
                <a:solidFill>
                  <a:schemeClr val="bg1"/>
                </a:solidFill>
                <a:latin typeface="Poppins" pitchFamily="2" charset="77"/>
                <a:cs typeface="Poppins" pitchFamily="2" charset="77"/>
              </a:rPr>
              <a:t>15</a:t>
            </a:r>
            <a:endParaRPr sz="1500" b="1" dirty="0">
              <a:solidFill>
                <a:schemeClr val="bg1"/>
              </a:solidFill>
              <a:latin typeface="Poppins" pitchFamily="2" charset="77"/>
              <a:cs typeface="Poppins" pitchFamily="2" charset="77"/>
            </a:endParaRPr>
          </a:p>
        </p:txBody>
      </p:sp>
      <p:sp>
        <p:nvSpPr>
          <p:cNvPr id="180" name="Rectangle 179">
            <a:extLst>
              <a:ext uri="{FF2B5EF4-FFF2-40B4-BE49-F238E27FC236}">
                <a16:creationId xmlns:a16="http://schemas.microsoft.com/office/drawing/2014/main" id="{E01E7A20-F4C6-A1C2-A832-526BF1BC8452}"/>
              </a:ext>
            </a:extLst>
          </p:cNvPr>
          <p:cNvSpPr/>
          <p:nvPr/>
        </p:nvSpPr>
        <p:spPr>
          <a:xfrm flipV="1">
            <a:off x="0" y="4910807"/>
            <a:ext cx="9144000" cy="232692"/>
          </a:xfrm>
          <a:prstGeom prst="rect">
            <a:avLst/>
          </a:prstGeom>
          <a:gradFill>
            <a:gsLst>
              <a:gs pos="0">
                <a:schemeClr val="accent3"/>
              </a:gs>
              <a:gs pos="50000">
                <a:schemeClr val="accent1"/>
              </a:gs>
              <a:gs pos="100000">
                <a:schemeClr val="accent1">
                  <a:lumMod val="60000"/>
                  <a:lumOff val="4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72" name="Picture 171">
            <a:extLst>
              <a:ext uri="{FF2B5EF4-FFF2-40B4-BE49-F238E27FC236}">
                <a16:creationId xmlns:a16="http://schemas.microsoft.com/office/drawing/2014/main" id="{7BEBE1F8-E212-2E36-0D59-1A5002BE4A6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 t="7817" r="1" b="7817"/>
          <a:stretch/>
        </p:blipFill>
        <p:spPr>
          <a:xfrm>
            <a:off x="-2" y="-1"/>
            <a:ext cx="9144002" cy="5143502"/>
          </a:xfrm>
          <a:prstGeom prst="rect">
            <a:avLst/>
          </a:prstGeom>
        </p:spPr>
      </p:pic>
      <p:sp>
        <p:nvSpPr>
          <p:cNvPr id="173" name="Rectangle 172">
            <a:extLst>
              <a:ext uri="{FF2B5EF4-FFF2-40B4-BE49-F238E27FC236}">
                <a16:creationId xmlns:a16="http://schemas.microsoft.com/office/drawing/2014/main" id="{66240D6A-6F1B-DF19-501E-C925C3A2C568}"/>
              </a:ext>
            </a:extLst>
          </p:cNvPr>
          <p:cNvSpPr/>
          <p:nvPr/>
        </p:nvSpPr>
        <p:spPr>
          <a:xfrm>
            <a:off x="-2" y="-2"/>
            <a:ext cx="9144000" cy="3376750"/>
          </a:xfrm>
          <a:prstGeom prst="rect">
            <a:avLst/>
          </a:prstGeom>
          <a:gradFill flip="none" rotWithShape="1">
            <a:gsLst>
              <a:gs pos="0">
                <a:schemeClr val="bg1"/>
              </a:gs>
              <a:gs pos="52000">
                <a:schemeClr val="bg1">
                  <a:alpha val="2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sp>
        <p:nvSpPr>
          <p:cNvPr id="2" name="Google Shape;654;p87">
            <a:extLst>
              <a:ext uri="{FF2B5EF4-FFF2-40B4-BE49-F238E27FC236}">
                <a16:creationId xmlns:a16="http://schemas.microsoft.com/office/drawing/2014/main" id="{E816CAF0-6749-B04C-1054-DC4957273894}"/>
              </a:ext>
            </a:extLst>
          </p:cNvPr>
          <p:cNvSpPr txBox="1"/>
          <p:nvPr/>
        </p:nvSpPr>
        <p:spPr>
          <a:xfrm>
            <a:off x="1608897" y="382142"/>
            <a:ext cx="5926206" cy="530884"/>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chemeClr val="tx1">
                    <a:lumMod val="85000"/>
                    <a:lumOff val="15000"/>
                  </a:schemeClr>
                </a:solidFill>
                <a:latin typeface="Poppins"/>
                <a:ea typeface="Poppins"/>
                <a:cs typeface="Poppins"/>
                <a:sym typeface="Poppins"/>
              </a:rPr>
              <a:t>Can I ask you this?</a:t>
            </a:r>
          </a:p>
        </p:txBody>
      </p:sp>
      <p:sp>
        <p:nvSpPr>
          <p:cNvPr id="180" name="Rectangle 179">
            <a:extLst>
              <a:ext uri="{FF2B5EF4-FFF2-40B4-BE49-F238E27FC236}">
                <a16:creationId xmlns:a16="http://schemas.microsoft.com/office/drawing/2014/main" id="{E01E7A20-F4C6-A1C2-A832-526BF1BC8452}"/>
              </a:ext>
            </a:extLst>
          </p:cNvPr>
          <p:cNvSpPr/>
          <p:nvPr/>
        </p:nvSpPr>
        <p:spPr>
          <a:xfrm flipV="1">
            <a:off x="0" y="-3"/>
            <a:ext cx="9144000" cy="180476"/>
          </a:xfrm>
          <a:prstGeom prst="rect">
            <a:avLst/>
          </a:prstGeom>
          <a:gradFill>
            <a:gsLst>
              <a:gs pos="0">
                <a:schemeClr val="accent3"/>
              </a:gs>
              <a:gs pos="50000">
                <a:schemeClr val="accent1">
                  <a:lumMod val="75000"/>
                </a:schemeClr>
              </a:gs>
              <a:gs pos="100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sp>
        <p:nvSpPr>
          <p:cNvPr id="3" name="Rounded Rectangle 48">
            <a:extLst>
              <a:ext uri="{FF2B5EF4-FFF2-40B4-BE49-F238E27FC236}">
                <a16:creationId xmlns:a16="http://schemas.microsoft.com/office/drawing/2014/main" id="{DE55E2F5-08B0-3200-58B6-51A208348453}"/>
              </a:ext>
            </a:extLst>
          </p:cNvPr>
          <p:cNvSpPr/>
          <p:nvPr/>
        </p:nvSpPr>
        <p:spPr>
          <a:xfrm>
            <a:off x="440531" y="1874520"/>
            <a:ext cx="8262938" cy="2412880"/>
          </a:xfrm>
          <a:prstGeom prst="roundRect">
            <a:avLst>
              <a:gd name="adj" fmla="val 5844"/>
            </a:avLst>
          </a:prstGeom>
          <a:gradFill flip="none" rotWithShape="1">
            <a:gsLst>
              <a:gs pos="100000">
                <a:schemeClr val="accent3">
                  <a:lumMod val="75000"/>
                  <a:alpha val="95000"/>
                </a:schemeClr>
              </a:gs>
              <a:gs pos="52000">
                <a:schemeClr val="accent3">
                  <a:alpha val="95000"/>
                </a:schemeClr>
              </a:gs>
              <a:gs pos="0">
                <a:schemeClr val="accent1">
                  <a:alpha val="90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dirty="0">
              <a:solidFill>
                <a:prstClr val="white"/>
              </a:solidFill>
              <a:latin typeface="Lexend"/>
            </a:endParaRPr>
          </a:p>
        </p:txBody>
      </p:sp>
      <p:cxnSp>
        <p:nvCxnSpPr>
          <p:cNvPr id="5" name="Straight Connector 4">
            <a:extLst>
              <a:ext uri="{FF2B5EF4-FFF2-40B4-BE49-F238E27FC236}">
                <a16:creationId xmlns:a16="http://schemas.microsoft.com/office/drawing/2014/main" id="{2D0334C6-143A-4E93-1F9B-2233F99B9F1D}"/>
              </a:ext>
            </a:extLst>
          </p:cNvPr>
          <p:cNvCxnSpPr>
            <a:cxnSpLocks/>
          </p:cNvCxnSpPr>
          <p:nvPr/>
        </p:nvCxnSpPr>
        <p:spPr>
          <a:xfrm>
            <a:off x="3179468" y="2521864"/>
            <a:ext cx="0" cy="158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F32C2AF-274B-D98E-66A3-7914852BEC74}"/>
              </a:ext>
            </a:extLst>
          </p:cNvPr>
          <p:cNvCxnSpPr>
            <a:cxnSpLocks/>
          </p:cNvCxnSpPr>
          <p:nvPr/>
        </p:nvCxnSpPr>
        <p:spPr>
          <a:xfrm>
            <a:off x="5964532" y="2521864"/>
            <a:ext cx="0" cy="158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7">
            <a:extLst>
              <a:ext uri="{FF2B5EF4-FFF2-40B4-BE49-F238E27FC236}">
                <a16:creationId xmlns:a16="http://schemas.microsoft.com/office/drawing/2014/main" id="{74ACD733-0F93-BDC5-A84A-EA3A0FDBE00A}"/>
              </a:ext>
            </a:extLst>
          </p:cNvPr>
          <p:cNvSpPr txBox="1">
            <a:spLocks/>
          </p:cNvSpPr>
          <p:nvPr/>
        </p:nvSpPr>
        <p:spPr>
          <a:xfrm>
            <a:off x="617653" y="2434887"/>
            <a:ext cx="2338568" cy="1852513"/>
          </a:xfrm>
          <a:prstGeom prst="rect">
            <a:avLst/>
          </a:prstGeom>
        </p:spPr>
        <p:txBody>
          <a:bodyPr lIns="0" tIns="0" rIns="0" bIns="0"/>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defTabSz="514337">
              <a:lnSpc>
                <a:spcPct val="100000"/>
              </a:lnSpc>
            </a:pPr>
            <a:r>
              <a:rPr lang="en-US" sz="1350" dirty="0">
                <a:solidFill>
                  <a:prstClr val="white"/>
                </a:solidFill>
                <a:latin typeface="Calibri" panose="020F0502020204030204" pitchFamily="34" charset="0"/>
                <a:cs typeface="Calibri" panose="020F0502020204030204" pitchFamily="34" charset="0"/>
              </a:rPr>
              <a:t>If you could lower the cost of management per salesperson, you could gain the benefits for a fraction of the cost.  That’s what we do at Sales Performance Team We bridge the gap between an undermanaged sales function and an over-priced one. </a:t>
            </a:r>
          </a:p>
        </p:txBody>
      </p:sp>
      <p:sp>
        <p:nvSpPr>
          <p:cNvPr id="9" name="Oval 8">
            <a:extLst>
              <a:ext uri="{FF2B5EF4-FFF2-40B4-BE49-F238E27FC236}">
                <a16:creationId xmlns:a16="http://schemas.microsoft.com/office/drawing/2014/main" id="{3F408ECC-E547-A855-8610-7E82B76942CB}"/>
              </a:ext>
            </a:extLst>
          </p:cNvPr>
          <p:cNvSpPr/>
          <p:nvPr/>
        </p:nvSpPr>
        <p:spPr>
          <a:xfrm>
            <a:off x="1408145" y="1483650"/>
            <a:ext cx="762503" cy="762503"/>
          </a:xfrm>
          <a:prstGeom prst="ellipse">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sp>
        <p:nvSpPr>
          <p:cNvPr id="21" name="Title 7">
            <a:extLst>
              <a:ext uri="{FF2B5EF4-FFF2-40B4-BE49-F238E27FC236}">
                <a16:creationId xmlns:a16="http://schemas.microsoft.com/office/drawing/2014/main" id="{D5AA06B7-CADF-2843-774A-BF11B93A70D4}"/>
              </a:ext>
            </a:extLst>
          </p:cNvPr>
          <p:cNvSpPr txBox="1">
            <a:spLocks/>
          </p:cNvSpPr>
          <p:nvPr/>
        </p:nvSpPr>
        <p:spPr>
          <a:xfrm>
            <a:off x="3402716" y="2434887"/>
            <a:ext cx="2338568" cy="1852514"/>
          </a:xfrm>
          <a:prstGeom prst="rect">
            <a:avLst/>
          </a:prstGeom>
        </p:spPr>
        <p:txBody>
          <a:bodyPr lIns="0" tIns="0" rIns="0" bIns="0"/>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defTabSz="514337">
              <a:lnSpc>
                <a:spcPct val="100000"/>
              </a:lnSpc>
            </a:pPr>
            <a:r>
              <a:rPr lang="en-US" sz="1350" dirty="0">
                <a:solidFill>
                  <a:prstClr val="white"/>
                </a:solidFill>
                <a:latin typeface="Calibri" panose="020F0502020204030204" pitchFamily="34" charset="0"/>
                <a:cs typeface="Calibri" panose="020F0502020204030204" pitchFamily="34" charset="0"/>
              </a:rPr>
              <a:t>The Businesses we work with get the benefit of a high-caliber sales manager and coaching function but share them with other businesses in the area. services to this</a:t>
            </a:r>
          </a:p>
        </p:txBody>
      </p:sp>
      <p:sp>
        <p:nvSpPr>
          <p:cNvPr id="23" name="Oval 22">
            <a:extLst>
              <a:ext uri="{FF2B5EF4-FFF2-40B4-BE49-F238E27FC236}">
                <a16:creationId xmlns:a16="http://schemas.microsoft.com/office/drawing/2014/main" id="{19DD2A1C-AC4D-2C12-8A8F-2C59E8B92DF9}"/>
              </a:ext>
            </a:extLst>
          </p:cNvPr>
          <p:cNvSpPr/>
          <p:nvPr/>
        </p:nvSpPr>
        <p:spPr>
          <a:xfrm>
            <a:off x="4193209" y="1483650"/>
            <a:ext cx="762503" cy="762503"/>
          </a:xfrm>
          <a:prstGeom prst="ellipse">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sp>
        <p:nvSpPr>
          <p:cNvPr id="160" name="Title 7">
            <a:extLst>
              <a:ext uri="{FF2B5EF4-FFF2-40B4-BE49-F238E27FC236}">
                <a16:creationId xmlns:a16="http://schemas.microsoft.com/office/drawing/2014/main" id="{085A60AE-1160-D8C6-FF93-F71048C7CEB0}"/>
              </a:ext>
            </a:extLst>
          </p:cNvPr>
          <p:cNvSpPr txBox="1">
            <a:spLocks/>
          </p:cNvSpPr>
          <p:nvPr/>
        </p:nvSpPr>
        <p:spPr>
          <a:xfrm>
            <a:off x="6187780" y="2434886"/>
            <a:ext cx="2338568" cy="1852514"/>
          </a:xfrm>
          <a:prstGeom prst="rect">
            <a:avLst/>
          </a:prstGeom>
        </p:spPr>
        <p:txBody>
          <a:bodyPr lIns="0" tIns="0" rIns="0" bIns="0"/>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defTabSz="514337">
              <a:lnSpc>
                <a:spcPct val="100000"/>
              </a:lnSpc>
            </a:pPr>
            <a:r>
              <a:rPr lang="en-US" sz="1350" dirty="0">
                <a:solidFill>
                  <a:prstClr val="white"/>
                </a:solidFill>
                <a:latin typeface="Calibri" panose="020F0502020204030204" pitchFamily="34" charset="0"/>
                <a:cs typeface="Calibri" panose="020F0502020204030204" pitchFamily="34" charset="0"/>
              </a:rPr>
              <a:t>We do it by fractionalizing the sales management position, similar to a part-time CFO. </a:t>
            </a:r>
          </a:p>
        </p:txBody>
      </p:sp>
      <p:sp>
        <p:nvSpPr>
          <p:cNvPr id="162" name="Oval 161">
            <a:extLst>
              <a:ext uri="{FF2B5EF4-FFF2-40B4-BE49-F238E27FC236}">
                <a16:creationId xmlns:a16="http://schemas.microsoft.com/office/drawing/2014/main" id="{BE691F8C-9042-AE4E-C5FB-6BF567DDA1CE}"/>
              </a:ext>
            </a:extLst>
          </p:cNvPr>
          <p:cNvSpPr/>
          <p:nvPr/>
        </p:nvSpPr>
        <p:spPr>
          <a:xfrm>
            <a:off x="6978273" y="1483650"/>
            <a:ext cx="762503" cy="762503"/>
          </a:xfrm>
          <a:prstGeom prst="ellipse">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pic>
        <p:nvPicPr>
          <p:cNvPr id="175" name="Graphic 174">
            <a:extLst>
              <a:ext uri="{FF2B5EF4-FFF2-40B4-BE49-F238E27FC236}">
                <a16:creationId xmlns:a16="http://schemas.microsoft.com/office/drawing/2014/main" id="{0ED9D722-46D1-7B2A-C82F-0B66501EBD90}"/>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51324" y="1668779"/>
            <a:ext cx="411480" cy="411480"/>
          </a:xfrm>
          <a:prstGeom prst="rect">
            <a:avLst/>
          </a:prstGeom>
        </p:spPr>
      </p:pic>
      <p:pic>
        <p:nvPicPr>
          <p:cNvPr id="177" name="Graphic 176">
            <a:extLst>
              <a:ext uri="{FF2B5EF4-FFF2-40B4-BE49-F238E27FC236}">
                <a16:creationId xmlns:a16="http://schemas.microsoft.com/office/drawing/2014/main" id="{828411E2-6BC8-D7D1-ABDC-6C9DAEEA0C8D}"/>
              </a:ext>
            </a:extLst>
          </p:cNvPr>
          <p:cNvPicPr>
            <a:picLocks noChangeAspect="1"/>
          </p:cNvPicPr>
          <p:nvPr/>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r="29676"/>
          <a:stretch/>
        </p:blipFill>
        <p:spPr>
          <a:xfrm>
            <a:off x="4400549" y="1621101"/>
            <a:ext cx="342900" cy="487601"/>
          </a:xfrm>
          <a:prstGeom prst="rect">
            <a:avLst/>
          </a:prstGeom>
        </p:spPr>
      </p:pic>
      <p:pic>
        <p:nvPicPr>
          <p:cNvPr id="179" name="Graphic 178">
            <a:extLst>
              <a:ext uri="{FF2B5EF4-FFF2-40B4-BE49-F238E27FC236}">
                <a16:creationId xmlns:a16="http://schemas.microsoft.com/office/drawing/2014/main" id="{F9827BD5-978B-9125-D067-4A473C9608DD}"/>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581196" y="1659161"/>
            <a:ext cx="411480" cy="411480"/>
          </a:xfrm>
          <a:prstGeom prst="rect">
            <a:avLst/>
          </a:prstGeom>
        </p:spPr>
      </p:pic>
    </p:spTree>
    <p:extLst>
      <p:ext uri="{BB962C8B-B14F-4D97-AF65-F5344CB8AC3E}">
        <p14:creationId xmlns:p14="http://schemas.microsoft.com/office/powerpoint/2010/main" val="90018112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5C9B9A8-0561-F1F0-20DD-1C5B5D423578}"/>
              </a:ext>
            </a:extLst>
          </p:cNvPr>
          <p:cNvSpPr/>
          <p:nvPr/>
        </p:nvSpPr>
        <p:spPr>
          <a:xfrm>
            <a:off x="0" y="0"/>
            <a:ext cx="465439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3A8F440D-FE24-3D93-DE00-84E269F806E6}"/>
              </a:ext>
            </a:extLst>
          </p:cNvPr>
          <p:cNvSpPr/>
          <p:nvPr/>
        </p:nvSpPr>
        <p:spPr>
          <a:xfrm rot="5400000" flipH="1">
            <a:off x="4100416" y="110799"/>
            <a:ext cx="5143500" cy="4921902"/>
          </a:xfrm>
          <a:custGeom>
            <a:avLst/>
            <a:gdLst>
              <a:gd name="connsiteX0" fmla="*/ 5143500 w 5143500"/>
              <a:gd name="connsiteY0" fmla="*/ 3674645 h 4921902"/>
              <a:gd name="connsiteX1" fmla="*/ 5143500 w 5143500"/>
              <a:gd name="connsiteY1" fmla="*/ 3674646 h 4921902"/>
              <a:gd name="connsiteX2" fmla="*/ 5143500 w 5143500"/>
              <a:gd name="connsiteY2" fmla="*/ 4921902 h 4921902"/>
              <a:gd name="connsiteX3" fmla="*/ 0 w 5143500"/>
              <a:gd name="connsiteY3" fmla="*/ 4921902 h 4921902"/>
              <a:gd name="connsiteX4" fmla="*/ 0 w 5143500"/>
              <a:gd name="connsiteY4" fmla="*/ 3674646 h 4921902"/>
              <a:gd name="connsiteX5" fmla="*/ 0 w 5143500"/>
              <a:gd name="connsiteY5" fmla="*/ 3674645 h 4921902"/>
              <a:gd name="connsiteX6" fmla="*/ 0 w 5143500"/>
              <a:gd name="connsiteY6" fmla="*/ 0 h 4921902"/>
              <a:gd name="connsiteX7" fmla="*/ 5143498 w 5143500"/>
              <a:gd name="connsiteY7" fmla="*/ 3674645 h 492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3500" h="4921902">
                <a:moveTo>
                  <a:pt x="5143500" y="3674645"/>
                </a:moveTo>
                <a:lnTo>
                  <a:pt x="5143500" y="3674646"/>
                </a:lnTo>
                <a:lnTo>
                  <a:pt x="5143500" y="4921902"/>
                </a:lnTo>
                <a:lnTo>
                  <a:pt x="0" y="4921902"/>
                </a:lnTo>
                <a:lnTo>
                  <a:pt x="0" y="3674646"/>
                </a:lnTo>
                <a:lnTo>
                  <a:pt x="0" y="3674645"/>
                </a:lnTo>
                <a:lnTo>
                  <a:pt x="0" y="0"/>
                </a:lnTo>
                <a:lnTo>
                  <a:pt x="5143498" y="367464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ound Same Side Corner Rectangle 23">
            <a:extLst>
              <a:ext uri="{FF2B5EF4-FFF2-40B4-BE49-F238E27FC236}">
                <a16:creationId xmlns:a16="http://schemas.microsoft.com/office/drawing/2014/main" id="{D6164755-D2F3-D01F-E455-25A2678D4D9F}"/>
              </a:ext>
            </a:extLst>
          </p:cNvPr>
          <p:cNvSpPr/>
          <p:nvPr/>
        </p:nvSpPr>
        <p:spPr>
          <a:xfrm rot="5400000">
            <a:off x="2564060" y="-882813"/>
            <a:ext cx="495765" cy="5623886"/>
          </a:xfrm>
          <a:prstGeom prst="round2SameRect">
            <a:avLst>
              <a:gd name="adj1" fmla="val 19299"/>
              <a:gd name="adj2" fmla="val 0"/>
            </a:avLst>
          </a:prstGeom>
          <a:solidFill>
            <a:schemeClr val="bg1"/>
          </a:solidFill>
          <a:ln>
            <a:solidFill>
              <a:schemeClr val="accent1">
                <a:lumMod val="60000"/>
                <a:lumOff val="40000"/>
              </a:schemeClr>
            </a:solid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AD49230-0E56-4B46-B2A5-ACF6825A7C36}"/>
              </a:ext>
            </a:extLst>
          </p:cNvPr>
          <p:cNvSpPr txBox="1"/>
          <p:nvPr/>
        </p:nvSpPr>
        <p:spPr>
          <a:xfrm>
            <a:off x="340243" y="405349"/>
            <a:ext cx="5897525" cy="1015663"/>
          </a:xfrm>
          <a:prstGeom prst="rect">
            <a:avLst/>
          </a:prstGeom>
          <a:noFill/>
        </p:spPr>
        <p:txBody>
          <a:bodyPr wrap="square" rtlCol="0">
            <a:spAutoFit/>
          </a:bodyPr>
          <a:lstStyle/>
          <a:p>
            <a:r>
              <a:rPr lang="id-ID" sz="3000" b="1" dirty="0">
                <a:solidFill>
                  <a:schemeClr val="bg1"/>
                </a:solidFill>
                <a:latin typeface="Poppins" pitchFamily="2" charset="77"/>
                <a:cs typeface="Poppins" pitchFamily="2" charset="77"/>
              </a:rPr>
              <a:t>Here are </a:t>
            </a:r>
            <a:r>
              <a:rPr lang="id-ID" sz="3000" b="1" dirty="0" err="1">
                <a:solidFill>
                  <a:schemeClr val="bg1"/>
                </a:solidFill>
                <a:latin typeface="Poppins" pitchFamily="2" charset="77"/>
                <a:cs typeface="Poppins" pitchFamily="2" charset="77"/>
              </a:rPr>
              <a:t>two</a:t>
            </a:r>
            <a:r>
              <a:rPr lang="id-ID" sz="3000" b="1" dirty="0">
                <a:solidFill>
                  <a:schemeClr val="bg1"/>
                </a:solidFill>
                <a:latin typeface="Poppins" pitchFamily="2" charset="77"/>
                <a:cs typeface="Poppins" pitchFamily="2" charset="77"/>
              </a:rPr>
              <a:t> </a:t>
            </a:r>
            <a:r>
              <a:rPr lang="id-ID" sz="3000" b="1" dirty="0" err="1">
                <a:solidFill>
                  <a:schemeClr val="bg1"/>
                </a:solidFill>
                <a:latin typeface="Poppins" pitchFamily="2" charset="77"/>
                <a:cs typeface="Poppins" pitchFamily="2" charset="77"/>
              </a:rPr>
              <a:t>questions</a:t>
            </a:r>
            <a:endParaRPr lang="id-ID" sz="3000" b="1" dirty="0">
              <a:solidFill>
                <a:schemeClr val="bg1"/>
              </a:solidFill>
              <a:latin typeface="Poppins" pitchFamily="2" charset="77"/>
              <a:cs typeface="Poppins" pitchFamily="2" charset="77"/>
            </a:endParaRPr>
          </a:p>
          <a:p>
            <a:r>
              <a:rPr lang="id-ID" sz="3000" dirty="0" err="1">
                <a:solidFill>
                  <a:schemeClr val="bg1"/>
                </a:solidFill>
                <a:latin typeface="Poppins" pitchFamily="2" charset="77"/>
                <a:cs typeface="Poppins" pitchFamily="2" charset="77"/>
              </a:rPr>
              <a:t>we</a:t>
            </a:r>
            <a:r>
              <a:rPr lang="id-ID" sz="3000" dirty="0">
                <a:solidFill>
                  <a:schemeClr val="bg1"/>
                </a:solidFill>
                <a:latin typeface="Poppins" pitchFamily="2" charset="77"/>
                <a:cs typeface="Poppins" pitchFamily="2" charset="77"/>
              </a:rPr>
              <a:t> </a:t>
            </a:r>
            <a:r>
              <a:rPr lang="id-ID" sz="3000" dirty="0" err="1">
                <a:solidFill>
                  <a:schemeClr val="bg1"/>
                </a:solidFill>
                <a:latin typeface="Poppins" pitchFamily="2" charset="77"/>
                <a:cs typeface="Poppins" pitchFamily="2" charset="77"/>
              </a:rPr>
              <a:t>want</a:t>
            </a:r>
            <a:r>
              <a:rPr lang="id-ID" sz="3000" dirty="0">
                <a:solidFill>
                  <a:schemeClr val="bg1"/>
                </a:solidFill>
                <a:latin typeface="Poppins" pitchFamily="2" charset="77"/>
                <a:cs typeface="Poppins" pitchFamily="2" charset="77"/>
              </a:rPr>
              <a:t> </a:t>
            </a:r>
            <a:r>
              <a:rPr lang="id-ID" sz="3000" dirty="0" err="1">
                <a:solidFill>
                  <a:schemeClr val="bg1"/>
                </a:solidFill>
                <a:latin typeface="Poppins" pitchFamily="2" charset="77"/>
                <a:cs typeface="Poppins" pitchFamily="2" charset="77"/>
              </a:rPr>
              <a:t>to</a:t>
            </a:r>
            <a:r>
              <a:rPr lang="id-ID" sz="3000" dirty="0">
                <a:solidFill>
                  <a:schemeClr val="bg1"/>
                </a:solidFill>
                <a:latin typeface="Poppins" pitchFamily="2" charset="77"/>
                <a:cs typeface="Poppins" pitchFamily="2" charset="77"/>
              </a:rPr>
              <a:t> </a:t>
            </a:r>
            <a:r>
              <a:rPr lang="id-ID" sz="3000" dirty="0" err="1">
                <a:solidFill>
                  <a:schemeClr val="bg1"/>
                </a:solidFill>
                <a:latin typeface="Poppins" pitchFamily="2" charset="77"/>
                <a:cs typeface="Poppins" pitchFamily="2" charset="77"/>
              </a:rPr>
              <a:t>leave</a:t>
            </a:r>
            <a:r>
              <a:rPr lang="id-ID" sz="3000" dirty="0">
                <a:solidFill>
                  <a:schemeClr val="bg1"/>
                </a:solidFill>
                <a:latin typeface="Poppins" pitchFamily="2" charset="77"/>
                <a:cs typeface="Poppins" pitchFamily="2" charset="77"/>
              </a:rPr>
              <a:t> </a:t>
            </a:r>
            <a:r>
              <a:rPr lang="id-ID" sz="3000" dirty="0" err="1">
                <a:solidFill>
                  <a:schemeClr val="bg1"/>
                </a:solidFill>
                <a:latin typeface="Poppins" pitchFamily="2" charset="77"/>
                <a:cs typeface="Poppins" pitchFamily="2" charset="77"/>
              </a:rPr>
              <a:t>you</a:t>
            </a:r>
            <a:r>
              <a:rPr lang="id-ID" sz="3000" dirty="0">
                <a:solidFill>
                  <a:schemeClr val="bg1"/>
                </a:solidFill>
                <a:latin typeface="Poppins" pitchFamily="2" charset="77"/>
                <a:cs typeface="Poppins" pitchFamily="2" charset="77"/>
              </a:rPr>
              <a:t> </a:t>
            </a:r>
            <a:r>
              <a:rPr lang="id-ID" sz="3000" dirty="0" err="1">
                <a:solidFill>
                  <a:schemeClr val="bg1"/>
                </a:solidFill>
                <a:latin typeface="Poppins" pitchFamily="2" charset="77"/>
                <a:cs typeface="Poppins" pitchFamily="2" charset="77"/>
              </a:rPr>
              <a:t>with</a:t>
            </a:r>
            <a:r>
              <a:rPr lang="id-ID" sz="3000" dirty="0">
                <a:solidFill>
                  <a:schemeClr val="bg1"/>
                </a:solidFill>
                <a:latin typeface="Poppins" pitchFamily="2" charset="77"/>
                <a:cs typeface="Poppins" pitchFamily="2" charset="77"/>
              </a:rPr>
              <a:t> </a:t>
            </a:r>
          </a:p>
        </p:txBody>
      </p:sp>
      <p:sp>
        <p:nvSpPr>
          <p:cNvPr id="2" name="TextBox 1">
            <a:extLst>
              <a:ext uri="{FF2B5EF4-FFF2-40B4-BE49-F238E27FC236}">
                <a16:creationId xmlns:a16="http://schemas.microsoft.com/office/drawing/2014/main" id="{A466EE78-30D1-3E1A-E2B2-90308C99713D}"/>
              </a:ext>
            </a:extLst>
          </p:cNvPr>
          <p:cNvSpPr txBox="1"/>
          <p:nvPr/>
        </p:nvSpPr>
        <p:spPr>
          <a:xfrm>
            <a:off x="708212" y="1765403"/>
            <a:ext cx="4915672" cy="369332"/>
          </a:xfrm>
          <a:prstGeom prst="rect">
            <a:avLst/>
          </a:prstGeom>
          <a:noFill/>
        </p:spPr>
        <p:txBody>
          <a:bodyPr wrap="square" lIns="36000" rtlCol="0" anchor="ctr">
            <a:spAutoFit/>
          </a:bodyPr>
          <a:lstStyle/>
          <a:p>
            <a:pPr marL="0" lvl="0" indent="0" algn="l" rtl="0">
              <a:lnSpc>
                <a:spcPct val="100000"/>
              </a:lnSpc>
              <a:spcBef>
                <a:spcPts val="0"/>
              </a:spcBef>
              <a:spcAft>
                <a:spcPts val="0"/>
              </a:spcAft>
              <a:buClr>
                <a:schemeClr val="dk1"/>
              </a:buClr>
              <a:buSzPts val="1100"/>
              <a:buFont typeface="Arial"/>
              <a:buNone/>
            </a:pPr>
            <a:r>
              <a:rPr lang="en-IN" sz="1800" dirty="0">
                <a:solidFill>
                  <a:schemeClr val="dk1"/>
                </a:solidFill>
                <a:latin typeface="Poppins" pitchFamily="2" charset="77"/>
                <a:cs typeface="Poppins" pitchFamily="2" charset="77"/>
              </a:rPr>
              <a:t>What is the </a:t>
            </a:r>
            <a:r>
              <a:rPr lang="en-IN" sz="1800" b="1" dirty="0">
                <a:solidFill>
                  <a:schemeClr val="dk1"/>
                </a:solidFill>
                <a:latin typeface="Poppins" pitchFamily="2" charset="77"/>
                <a:cs typeface="Poppins" pitchFamily="2" charset="77"/>
              </a:rPr>
              <a:t>#1 </a:t>
            </a:r>
            <a:r>
              <a:rPr lang="en-IN" sz="1800" dirty="0">
                <a:solidFill>
                  <a:schemeClr val="dk1"/>
                </a:solidFill>
                <a:latin typeface="Poppins" pitchFamily="2" charset="77"/>
                <a:cs typeface="Poppins" pitchFamily="2" charset="77"/>
              </a:rPr>
              <a:t>Expenses in Your Business?</a:t>
            </a:r>
          </a:p>
        </p:txBody>
      </p:sp>
      <p:sp>
        <p:nvSpPr>
          <p:cNvPr id="30" name="TextBox 29">
            <a:extLst>
              <a:ext uri="{FF2B5EF4-FFF2-40B4-BE49-F238E27FC236}">
                <a16:creationId xmlns:a16="http://schemas.microsoft.com/office/drawing/2014/main" id="{99E74778-16DD-9F65-7B16-E245249C1E77}"/>
              </a:ext>
            </a:extLst>
          </p:cNvPr>
          <p:cNvSpPr txBox="1"/>
          <p:nvPr/>
        </p:nvSpPr>
        <p:spPr>
          <a:xfrm>
            <a:off x="716282" y="3391804"/>
            <a:ext cx="5324415" cy="338554"/>
          </a:xfrm>
          <a:prstGeom prst="rect">
            <a:avLst/>
          </a:prstGeom>
          <a:noFill/>
        </p:spPr>
        <p:txBody>
          <a:bodyPr wrap="square" lIns="36000">
            <a:spAutoFit/>
          </a:bodyPr>
          <a:lstStyle/>
          <a:p>
            <a:pPr marL="0" lvl="0" indent="0" algn="l" rtl="0">
              <a:spcBef>
                <a:spcPts val="1200"/>
              </a:spcBef>
              <a:spcAft>
                <a:spcPts val="0"/>
              </a:spcAft>
              <a:buNone/>
            </a:pPr>
            <a:r>
              <a:rPr lang="en-IN" sz="1600" b="1" dirty="0">
                <a:solidFill>
                  <a:schemeClr val="bg1"/>
                </a:solidFill>
                <a:latin typeface="Calibri" panose="020F0502020204030204" pitchFamily="34" charset="0"/>
                <a:cs typeface="Calibri" panose="020F0502020204030204" pitchFamily="34" charset="0"/>
              </a:rPr>
              <a:t>If your answer is “NO” one then you have a bigger problem</a:t>
            </a:r>
          </a:p>
        </p:txBody>
      </p:sp>
      <p:sp>
        <p:nvSpPr>
          <p:cNvPr id="18" name="TextBox 17">
            <a:extLst>
              <a:ext uri="{FF2B5EF4-FFF2-40B4-BE49-F238E27FC236}">
                <a16:creationId xmlns:a16="http://schemas.microsoft.com/office/drawing/2014/main" id="{3E4A225E-E66B-31DA-A4C7-33C44F2744DE}"/>
              </a:ext>
            </a:extLst>
          </p:cNvPr>
          <p:cNvSpPr txBox="1"/>
          <p:nvPr/>
        </p:nvSpPr>
        <p:spPr>
          <a:xfrm>
            <a:off x="665686" y="2285621"/>
            <a:ext cx="2761638" cy="338554"/>
          </a:xfrm>
          <a:prstGeom prst="rect">
            <a:avLst/>
          </a:prstGeom>
          <a:noFill/>
        </p:spPr>
        <p:txBody>
          <a:bodyPr wrap="square" lIns="36000">
            <a:spAutoFit/>
          </a:bodyPr>
          <a:lstStyle/>
          <a:p>
            <a:pPr marL="0" lvl="0" indent="0" rtl="0">
              <a:spcBef>
                <a:spcPts val="1200"/>
              </a:spcBef>
              <a:spcAft>
                <a:spcPts val="0"/>
              </a:spcAft>
              <a:buNone/>
            </a:pPr>
            <a:r>
              <a:rPr lang="en-IN" sz="1600" b="1" dirty="0">
                <a:solidFill>
                  <a:schemeClr val="bg1"/>
                </a:solidFill>
                <a:latin typeface="Calibri" panose="020F0502020204030204" pitchFamily="34" charset="0"/>
                <a:cs typeface="Calibri" panose="020F0502020204030204" pitchFamily="34" charset="0"/>
              </a:rPr>
              <a:t>The Cost of Lost Sales</a:t>
            </a:r>
          </a:p>
        </p:txBody>
      </p:sp>
      <p:sp>
        <p:nvSpPr>
          <p:cNvPr id="37" name="TextBox 36">
            <a:extLst>
              <a:ext uri="{FF2B5EF4-FFF2-40B4-BE49-F238E27FC236}">
                <a16:creationId xmlns:a16="http://schemas.microsoft.com/office/drawing/2014/main" id="{9826BBA5-5370-C909-C12F-D52F65B79AFB}"/>
              </a:ext>
            </a:extLst>
          </p:cNvPr>
          <p:cNvSpPr txBox="1"/>
          <p:nvPr/>
        </p:nvSpPr>
        <p:spPr>
          <a:xfrm>
            <a:off x="1137237" y="4030988"/>
            <a:ext cx="5017674" cy="391628"/>
          </a:xfrm>
          <a:prstGeom prst="rect">
            <a:avLst/>
          </a:prstGeom>
          <a:solidFill>
            <a:schemeClr val="accent3">
              <a:lumMod val="75000"/>
            </a:schemeClr>
          </a:solidFill>
        </p:spPr>
        <p:txBody>
          <a:bodyPr wrap="square" lIns="108000" tIns="72000" rIns="108000" bIns="72000" anchor="ctr">
            <a:spAutoFit/>
          </a:bodyPr>
          <a:lstStyle/>
          <a:p>
            <a:pPr marL="0" lvl="0" indent="0" algn="l" rtl="0">
              <a:spcBef>
                <a:spcPts val="1200"/>
              </a:spcBef>
              <a:spcAft>
                <a:spcPts val="1200"/>
              </a:spcAft>
              <a:buNone/>
            </a:pPr>
            <a:r>
              <a:rPr lang="en-IN" sz="1600" b="1" dirty="0">
                <a:solidFill>
                  <a:schemeClr val="bg1"/>
                </a:solidFill>
                <a:latin typeface="Calibri" panose="020F0502020204030204" pitchFamily="34" charset="0"/>
                <a:cs typeface="Calibri" panose="020F0502020204030204" pitchFamily="34" charset="0"/>
              </a:rPr>
              <a:t>Let us help you fix this today. </a:t>
            </a:r>
          </a:p>
        </p:txBody>
      </p:sp>
      <p:cxnSp>
        <p:nvCxnSpPr>
          <p:cNvPr id="38" name="Straight Connector 37">
            <a:extLst>
              <a:ext uri="{FF2B5EF4-FFF2-40B4-BE49-F238E27FC236}">
                <a16:creationId xmlns:a16="http://schemas.microsoft.com/office/drawing/2014/main" id="{9A6EC8C2-85E5-661D-B8B5-232093731F89}"/>
              </a:ext>
            </a:extLst>
          </p:cNvPr>
          <p:cNvCxnSpPr>
            <a:cxnSpLocks/>
          </p:cNvCxnSpPr>
          <p:nvPr/>
        </p:nvCxnSpPr>
        <p:spPr>
          <a:xfrm flipH="1">
            <a:off x="0" y="4219877"/>
            <a:ext cx="1148077"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0CD4C32-FCD0-4E55-8313-5C55416AFC5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13352" b="9462"/>
          <a:stretch/>
        </p:blipFill>
        <p:spPr>
          <a:xfrm>
            <a:off x="4598841" y="579121"/>
            <a:ext cx="4368232" cy="4564380"/>
          </a:xfrm>
          <a:prstGeom prst="rect">
            <a:avLst/>
          </a:prstGeom>
        </p:spPr>
      </p:pic>
      <p:sp>
        <p:nvSpPr>
          <p:cNvPr id="6" name="Oval 5">
            <a:extLst>
              <a:ext uri="{FF2B5EF4-FFF2-40B4-BE49-F238E27FC236}">
                <a16:creationId xmlns:a16="http://schemas.microsoft.com/office/drawing/2014/main" id="{15DB6CC3-875B-76DC-0EE6-08BBBA4C4DB9}"/>
              </a:ext>
            </a:extLst>
          </p:cNvPr>
          <p:cNvSpPr/>
          <p:nvPr/>
        </p:nvSpPr>
        <p:spPr>
          <a:xfrm>
            <a:off x="252927" y="1744463"/>
            <a:ext cx="369332" cy="369332"/>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Round Same Side Corner Rectangle 6">
            <a:extLst>
              <a:ext uri="{FF2B5EF4-FFF2-40B4-BE49-F238E27FC236}">
                <a16:creationId xmlns:a16="http://schemas.microsoft.com/office/drawing/2014/main" id="{EF51A843-6CB4-C717-9198-B3E92FD0B326}"/>
              </a:ext>
            </a:extLst>
          </p:cNvPr>
          <p:cNvSpPr/>
          <p:nvPr/>
        </p:nvSpPr>
        <p:spPr>
          <a:xfrm rot="5400000">
            <a:off x="2564061" y="247973"/>
            <a:ext cx="495765" cy="5623886"/>
          </a:xfrm>
          <a:prstGeom prst="round2SameRect">
            <a:avLst>
              <a:gd name="adj1" fmla="val 19299"/>
              <a:gd name="adj2" fmla="val 0"/>
            </a:avLst>
          </a:prstGeom>
          <a:solidFill>
            <a:schemeClr val="bg1"/>
          </a:solidFill>
          <a:ln>
            <a:solidFill>
              <a:schemeClr val="accent1">
                <a:lumMod val="60000"/>
                <a:lumOff val="40000"/>
              </a:schemeClr>
            </a:solid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BA8B7F2-2BA0-57FB-DCB7-747A06459948}"/>
              </a:ext>
            </a:extLst>
          </p:cNvPr>
          <p:cNvSpPr/>
          <p:nvPr/>
        </p:nvSpPr>
        <p:spPr>
          <a:xfrm>
            <a:off x="252928" y="2875249"/>
            <a:ext cx="369332" cy="369332"/>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0" name="TextBox 9">
            <a:extLst>
              <a:ext uri="{FF2B5EF4-FFF2-40B4-BE49-F238E27FC236}">
                <a16:creationId xmlns:a16="http://schemas.microsoft.com/office/drawing/2014/main" id="{F37569DA-C704-04C5-DD90-5BAE33765901}"/>
              </a:ext>
            </a:extLst>
          </p:cNvPr>
          <p:cNvSpPr txBox="1"/>
          <p:nvPr/>
        </p:nvSpPr>
        <p:spPr>
          <a:xfrm>
            <a:off x="708212" y="2889208"/>
            <a:ext cx="4915672" cy="369332"/>
          </a:xfrm>
          <a:prstGeom prst="rect">
            <a:avLst/>
          </a:prstGeom>
          <a:noFill/>
        </p:spPr>
        <p:txBody>
          <a:bodyPr wrap="square" lIns="36000" rtlCol="0" anchor="ctr">
            <a:spAutoFit/>
          </a:bodyPr>
          <a:lstStyle/>
          <a:p>
            <a:pPr marL="0" lvl="0" indent="0" algn="l" rtl="0">
              <a:lnSpc>
                <a:spcPct val="100000"/>
              </a:lnSpc>
              <a:spcBef>
                <a:spcPts val="0"/>
              </a:spcBef>
              <a:spcAft>
                <a:spcPts val="0"/>
              </a:spcAft>
              <a:buClr>
                <a:schemeClr val="dk1"/>
              </a:buClr>
              <a:buSzPts val="1100"/>
              <a:buFont typeface="Arial"/>
              <a:buNone/>
            </a:pPr>
            <a:r>
              <a:rPr lang="en-IN" sz="1800" dirty="0">
                <a:solidFill>
                  <a:schemeClr val="dk1"/>
                </a:solidFill>
                <a:latin typeface="Poppins" pitchFamily="2" charset="77"/>
                <a:cs typeface="Poppins" pitchFamily="2" charset="77"/>
              </a:rPr>
              <a:t>Who is working on this </a:t>
            </a:r>
            <a:r>
              <a:rPr lang="en-IN" sz="1800" b="1" dirty="0">
                <a:solidFill>
                  <a:schemeClr val="dk1"/>
                </a:solidFill>
                <a:latin typeface="Poppins" pitchFamily="2" charset="77"/>
                <a:cs typeface="Poppins" pitchFamily="2" charset="77"/>
              </a:rPr>
              <a:t>problem</a:t>
            </a:r>
            <a:r>
              <a:rPr lang="en-IN" sz="1800" dirty="0">
                <a:solidFill>
                  <a:schemeClr val="dk1"/>
                </a:solidFill>
                <a:latin typeface="Poppins" pitchFamily="2" charset="77"/>
                <a:cs typeface="Poppins" pitchFamily="2" charset="77"/>
              </a:rPr>
              <a:t>?</a:t>
            </a:r>
          </a:p>
        </p:txBody>
      </p:sp>
      <p:grpSp>
        <p:nvGrpSpPr>
          <p:cNvPr id="13" name="Group 12">
            <a:extLst>
              <a:ext uri="{FF2B5EF4-FFF2-40B4-BE49-F238E27FC236}">
                <a16:creationId xmlns:a16="http://schemas.microsoft.com/office/drawing/2014/main" id="{CA9AA639-0CE7-62EC-7748-051847764B8D}"/>
              </a:ext>
            </a:extLst>
          </p:cNvPr>
          <p:cNvGrpSpPr/>
          <p:nvPr/>
        </p:nvGrpSpPr>
        <p:grpSpPr>
          <a:xfrm>
            <a:off x="279974" y="2347668"/>
            <a:ext cx="257056" cy="194104"/>
            <a:chOff x="305877" y="2220313"/>
            <a:chExt cx="311149" cy="234950"/>
          </a:xfrm>
        </p:grpSpPr>
        <p:sp>
          <p:nvSpPr>
            <p:cNvPr id="11" name="Right Triangle 10">
              <a:extLst>
                <a:ext uri="{FF2B5EF4-FFF2-40B4-BE49-F238E27FC236}">
                  <a16:creationId xmlns:a16="http://schemas.microsoft.com/office/drawing/2014/main" id="{33948629-DEC1-DDEA-FCCA-F305A14D3255}"/>
                </a:ext>
              </a:extLst>
            </p:cNvPr>
            <p:cNvSpPr/>
            <p:nvPr/>
          </p:nvSpPr>
          <p:spPr>
            <a:xfrm rot="13500000">
              <a:off x="382077" y="2220313"/>
              <a:ext cx="234949" cy="234949"/>
            </a:xfrm>
            <a:prstGeom prst="r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63621501-9C5F-492D-1C0D-C01D2790CBD2}"/>
                </a:ext>
              </a:extLst>
            </p:cNvPr>
            <p:cNvSpPr/>
            <p:nvPr/>
          </p:nvSpPr>
          <p:spPr>
            <a:xfrm rot="13500000">
              <a:off x="305877" y="2220314"/>
              <a:ext cx="234949" cy="234949"/>
            </a:xfrm>
            <a:prstGeom prst="r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F64BED23-E7B8-1622-7E82-828DB5D2DC23}"/>
              </a:ext>
            </a:extLst>
          </p:cNvPr>
          <p:cNvGrpSpPr/>
          <p:nvPr/>
        </p:nvGrpSpPr>
        <p:grpSpPr>
          <a:xfrm>
            <a:off x="279974" y="3465268"/>
            <a:ext cx="257056" cy="194104"/>
            <a:chOff x="305877" y="2220313"/>
            <a:chExt cx="311149" cy="234950"/>
          </a:xfrm>
        </p:grpSpPr>
        <p:sp>
          <p:nvSpPr>
            <p:cNvPr id="16" name="Right Triangle 15">
              <a:extLst>
                <a:ext uri="{FF2B5EF4-FFF2-40B4-BE49-F238E27FC236}">
                  <a16:creationId xmlns:a16="http://schemas.microsoft.com/office/drawing/2014/main" id="{FC0AEAF1-A352-C90E-0CC2-852117934BD6}"/>
                </a:ext>
              </a:extLst>
            </p:cNvPr>
            <p:cNvSpPr/>
            <p:nvPr/>
          </p:nvSpPr>
          <p:spPr>
            <a:xfrm rot="13500000">
              <a:off x="382077" y="2220313"/>
              <a:ext cx="234949" cy="234949"/>
            </a:xfrm>
            <a:prstGeom prst="r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9335B4A4-3A00-9ACB-E6FB-9F6DBEB7C81E}"/>
                </a:ext>
              </a:extLst>
            </p:cNvPr>
            <p:cNvSpPr/>
            <p:nvPr/>
          </p:nvSpPr>
          <p:spPr>
            <a:xfrm rot="13500000">
              <a:off x="305877" y="2220314"/>
              <a:ext cx="234949" cy="234949"/>
            </a:xfrm>
            <a:prstGeom prst="r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501877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2BE398F6-5680-3B15-70C0-B439CD89F1AE}"/>
              </a:ext>
            </a:extLst>
          </p:cNvPr>
          <p:cNvPicPr>
            <a:picLocks noGrp="1" noChangeAspect="1"/>
          </p:cNvPicPr>
          <p:nvPr>
            <p:ph type="pic" sz="quarter" idx="10"/>
          </p:nvPr>
        </p:nvPicPr>
        <p:blipFill rotWithShape="1">
          <a:blip r:embed="rId2"/>
          <a:srcRect l="18487" t="13857" r="31254"/>
          <a:stretch/>
        </p:blipFill>
        <p:spPr>
          <a:xfrm>
            <a:off x="4572000" y="0"/>
            <a:ext cx="4570809" cy="5143500"/>
          </a:xfrm>
        </p:spPr>
      </p:pic>
      <p:sp>
        <p:nvSpPr>
          <p:cNvPr id="38" name="Rectangle 37">
            <a:extLst>
              <a:ext uri="{FF2B5EF4-FFF2-40B4-BE49-F238E27FC236}">
                <a16:creationId xmlns:a16="http://schemas.microsoft.com/office/drawing/2014/main" id="{8D920163-8B07-47AA-9484-03F77630474F}"/>
              </a:ext>
            </a:extLst>
          </p:cNvPr>
          <p:cNvSpPr/>
          <p:nvPr/>
        </p:nvSpPr>
        <p:spPr>
          <a:xfrm flipV="1">
            <a:off x="4572000" y="2698954"/>
            <a:ext cx="4570809" cy="2444544"/>
          </a:xfrm>
          <a:prstGeom prst="rect">
            <a:avLst/>
          </a:prstGeom>
          <a:solidFill>
            <a:schemeClr val="accent3">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525"/>
          </a:p>
        </p:txBody>
      </p:sp>
      <p:sp>
        <p:nvSpPr>
          <p:cNvPr id="4" name="Rectangle 3">
            <a:extLst>
              <a:ext uri="{FF2B5EF4-FFF2-40B4-BE49-F238E27FC236}">
                <a16:creationId xmlns:a16="http://schemas.microsoft.com/office/drawing/2014/main" id="{CC9EAB5F-51B1-45C7-89A7-320F6E2CB2EF}"/>
              </a:ext>
            </a:extLst>
          </p:cNvPr>
          <p:cNvSpPr/>
          <p:nvPr/>
        </p:nvSpPr>
        <p:spPr>
          <a:xfrm flipH="1">
            <a:off x="787656" y="1957848"/>
            <a:ext cx="5301661" cy="1515397"/>
          </a:xfrm>
          <a:prstGeom prst="rect">
            <a:avLst/>
          </a:prstGeom>
          <a:solidFill>
            <a:schemeClr val="bg1"/>
          </a:solidFill>
          <a:ln>
            <a:noFill/>
          </a:ln>
          <a:effectLst>
            <a:outerShdw blurRad="5588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525" dirty="0"/>
          </a:p>
        </p:txBody>
      </p:sp>
      <p:sp>
        <p:nvSpPr>
          <p:cNvPr id="5" name="Rectangle 4">
            <a:extLst>
              <a:ext uri="{FF2B5EF4-FFF2-40B4-BE49-F238E27FC236}">
                <a16:creationId xmlns:a16="http://schemas.microsoft.com/office/drawing/2014/main" id="{BBE4DF86-9EA7-4538-A834-7D0779407566}"/>
              </a:ext>
            </a:extLst>
          </p:cNvPr>
          <p:cNvSpPr/>
          <p:nvPr/>
        </p:nvSpPr>
        <p:spPr>
          <a:xfrm flipH="1">
            <a:off x="787656" y="3628103"/>
            <a:ext cx="5301661" cy="1515397"/>
          </a:xfrm>
          <a:prstGeom prst="rect">
            <a:avLst/>
          </a:prstGeom>
          <a:solidFill>
            <a:schemeClr val="bg1">
              <a:lumMod val="95000"/>
            </a:schemeClr>
          </a:solidFill>
          <a:ln>
            <a:noFill/>
          </a:ln>
          <a:effectLst>
            <a:outerShdw blurRad="5588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525" dirty="0"/>
          </a:p>
        </p:txBody>
      </p:sp>
      <p:sp>
        <p:nvSpPr>
          <p:cNvPr id="6" name="TextBox 5">
            <a:extLst>
              <a:ext uri="{FF2B5EF4-FFF2-40B4-BE49-F238E27FC236}">
                <a16:creationId xmlns:a16="http://schemas.microsoft.com/office/drawing/2014/main" id="{D64489A9-4C22-4F63-AAF1-244F26CE7BB5}"/>
              </a:ext>
            </a:extLst>
          </p:cNvPr>
          <p:cNvSpPr txBox="1"/>
          <p:nvPr/>
        </p:nvSpPr>
        <p:spPr>
          <a:xfrm>
            <a:off x="684688" y="503350"/>
            <a:ext cx="2720526" cy="1015663"/>
          </a:xfrm>
          <a:prstGeom prst="rect">
            <a:avLst/>
          </a:prstGeom>
          <a:noFill/>
        </p:spPr>
        <p:txBody>
          <a:bodyPr wrap="square" rtlCol="0">
            <a:spAutoFit/>
          </a:bodyPr>
          <a:lstStyle/>
          <a:p>
            <a:r>
              <a:rPr lang="en-US" sz="3000" b="1" dirty="0">
                <a:solidFill>
                  <a:schemeClr val="tx1">
                    <a:lumMod val="85000"/>
                    <a:lumOff val="15000"/>
                  </a:schemeClr>
                </a:solidFill>
                <a:latin typeface="Poppins" pitchFamily="2" charset="77"/>
                <a:cs typeface="Poppins" pitchFamily="2" charset="77"/>
              </a:rPr>
              <a:t>Our Team of Experts</a:t>
            </a:r>
            <a:endParaRPr lang="ru-RU" sz="3000" b="1" dirty="0">
              <a:solidFill>
                <a:schemeClr val="tx1">
                  <a:lumMod val="85000"/>
                  <a:lumOff val="15000"/>
                </a:schemeClr>
              </a:solidFill>
              <a:latin typeface="+mj-lt"/>
              <a:cs typeface="Poppins" pitchFamily="2" charset="77"/>
            </a:endParaRPr>
          </a:p>
        </p:txBody>
      </p:sp>
      <p:cxnSp>
        <p:nvCxnSpPr>
          <p:cNvPr id="8" name="Straight Connector 7">
            <a:extLst>
              <a:ext uri="{FF2B5EF4-FFF2-40B4-BE49-F238E27FC236}">
                <a16:creationId xmlns:a16="http://schemas.microsoft.com/office/drawing/2014/main" id="{5F0456DB-E81C-41B6-AAB4-0377F4229E00}"/>
              </a:ext>
            </a:extLst>
          </p:cNvPr>
          <p:cNvCxnSpPr>
            <a:cxnSpLocks/>
          </p:cNvCxnSpPr>
          <p:nvPr/>
        </p:nvCxnSpPr>
        <p:spPr>
          <a:xfrm rot="16200000">
            <a:off x="1807313" y="2715546"/>
            <a:ext cx="803979"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C7B079F-D7FC-4F45-BA09-2CC5BFDB7316}"/>
              </a:ext>
            </a:extLst>
          </p:cNvPr>
          <p:cNvCxnSpPr>
            <a:cxnSpLocks/>
          </p:cNvCxnSpPr>
          <p:nvPr/>
        </p:nvCxnSpPr>
        <p:spPr>
          <a:xfrm rot="16200000">
            <a:off x="1807314" y="4385801"/>
            <a:ext cx="803979"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89EDB0A-B35F-4B23-80DA-B08A1C5CB39C}"/>
              </a:ext>
            </a:extLst>
          </p:cNvPr>
          <p:cNvSpPr txBox="1"/>
          <p:nvPr/>
        </p:nvSpPr>
        <p:spPr>
          <a:xfrm>
            <a:off x="2533916" y="2188241"/>
            <a:ext cx="3341934" cy="1021421"/>
          </a:xfrm>
          <a:prstGeom prst="rect">
            <a:avLst/>
          </a:prstGeom>
          <a:noFill/>
        </p:spPr>
        <p:txBody>
          <a:bodyPr wrap="square" numCol="1" rtlCol="0" anchor="ctr">
            <a:noAutofit/>
          </a:bodyPr>
          <a:lstStyle/>
          <a:p>
            <a:pPr>
              <a:lnSpc>
                <a:spcPct val="140000"/>
              </a:lnSpc>
              <a:spcBef>
                <a:spcPts val="900"/>
              </a:spcBef>
            </a:pPr>
            <a:r>
              <a:rPr lang="en-US" sz="1600" dirty="0">
                <a:solidFill>
                  <a:schemeClr val="tx1">
                    <a:lumMod val="85000"/>
                    <a:lumOff val="15000"/>
                  </a:schemeClr>
                </a:solidFill>
                <a:latin typeface="Calibri" panose="020F0502020204030204" pitchFamily="34" charset="0"/>
                <a:cs typeface="Calibri" panose="020F0502020204030204" pitchFamily="34" charset="0"/>
              </a:rPr>
              <a:t>Are constantly searching for and testing best practices in all different industries and vertical.</a:t>
            </a:r>
          </a:p>
        </p:txBody>
      </p:sp>
      <p:sp>
        <p:nvSpPr>
          <p:cNvPr id="29" name="TextBox 28">
            <a:extLst>
              <a:ext uri="{FF2B5EF4-FFF2-40B4-BE49-F238E27FC236}">
                <a16:creationId xmlns:a16="http://schemas.microsoft.com/office/drawing/2014/main" id="{3AB84333-DF29-4ACD-A7E6-2103146A5098}"/>
              </a:ext>
            </a:extLst>
          </p:cNvPr>
          <p:cNvSpPr txBox="1"/>
          <p:nvPr/>
        </p:nvSpPr>
        <p:spPr>
          <a:xfrm>
            <a:off x="2533916" y="3779828"/>
            <a:ext cx="3341934" cy="1199426"/>
          </a:xfrm>
          <a:prstGeom prst="rect">
            <a:avLst/>
          </a:prstGeom>
          <a:noFill/>
        </p:spPr>
        <p:txBody>
          <a:bodyPr wrap="square" numCol="1" rtlCol="0" anchor="ctr">
            <a:noAutofit/>
          </a:bodyPr>
          <a:lstStyle/>
          <a:p>
            <a:pPr>
              <a:lnSpc>
                <a:spcPct val="140000"/>
              </a:lnSpc>
              <a:spcBef>
                <a:spcPts val="900"/>
              </a:spcBef>
            </a:pPr>
            <a:r>
              <a:rPr lang="en-US" sz="1600" dirty="0">
                <a:solidFill>
                  <a:schemeClr val="tx1">
                    <a:lumMod val="85000"/>
                    <a:lumOff val="15000"/>
                  </a:schemeClr>
                </a:solidFill>
                <a:latin typeface="Calibri" panose="020F0502020204030204" pitchFamily="34" charset="0"/>
                <a:cs typeface="Calibri" panose="020F0502020204030204" pitchFamily="34" charset="0"/>
              </a:rPr>
              <a:t>We are on the cutting edge of what is working in scripting, messaging, sales management and technology. </a:t>
            </a:r>
          </a:p>
        </p:txBody>
      </p:sp>
      <p:grpSp>
        <p:nvGrpSpPr>
          <p:cNvPr id="39" name="Group 38">
            <a:extLst>
              <a:ext uri="{FF2B5EF4-FFF2-40B4-BE49-F238E27FC236}">
                <a16:creationId xmlns:a16="http://schemas.microsoft.com/office/drawing/2014/main" id="{A5AA87EE-558E-4BFB-AF1E-CCE0B5538DF7}"/>
              </a:ext>
            </a:extLst>
          </p:cNvPr>
          <p:cNvGrpSpPr/>
          <p:nvPr/>
        </p:nvGrpSpPr>
        <p:grpSpPr>
          <a:xfrm>
            <a:off x="6500535" y="3351947"/>
            <a:ext cx="1927644" cy="1314910"/>
            <a:chOff x="2970177" y="1002183"/>
            <a:chExt cx="5140382" cy="3506426"/>
          </a:xfrm>
        </p:grpSpPr>
        <p:sp>
          <p:nvSpPr>
            <p:cNvPr id="40" name="TextBox 39">
              <a:extLst>
                <a:ext uri="{FF2B5EF4-FFF2-40B4-BE49-F238E27FC236}">
                  <a16:creationId xmlns:a16="http://schemas.microsoft.com/office/drawing/2014/main" id="{6EC70829-785B-477F-845B-2875458013DB}"/>
                </a:ext>
              </a:extLst>
            </p:cNvPr>
            <p:cNvSpPr txBox="1"/>
            <p:nvPr/>
          </p:nvSpPr>
          <p:spPr>
            <a:xfrm>
              <a:off x="2970177" y="1815148"/>
              <a:ext cx="5140382" cy="2693461"/>
            </a:xfrm>
            <a:prstGeom prst="rect">
              <a:avLst/>
            </a:prstGeom>
            <a:noFill/>
          </p:spPr>
          <p:txBody>
            <a:bodyPr wrap="square" numCol="1" rtlCol="0">
              <a:noAutofit/>
            </a:bodyPr>
            <a:lstStyle/>
            <a:p>
              <a:pPr>
                <a:lnSpc>
                  <a:spcPct val="140000"/>
                </a:lnSpc>
                <a:spcBef>
                  <a:spcPts val="900"/>
                </a:spcBef>
              </a:pPr>
              <a:r>
                <a:rPr lang="en-US" sz="1200" i="1" dirty="0">
                  <a:solidFill>
                    <a:schemeClr val="bg1"/>
                  </a:solidFill>
                  <a:latin typeface="Poppins Medium" panose="00000600000000000000" pitchFamily="2" charset="0"/>
                  <a:cs typeface="Poppins Medium" panose="00000600000000000000" pitchFamily="2" charset="0"/>
                </a:rPr>
                <a:t>Let us implement our findings and practices in your business.</a:t>
              </a:r>
            </a:p>
          </p:txBody>
        </p:sp>
        <p:grpSp>
          <p:nvGrpSpPr>
            <p:cNvPr id="41" name="Group 40">
              <a:extLst>
                <a:ext uri="{FF2B5EF4-FFF2-40B4-BE49-F238E27FC236}">
                  <a16:creationId xmlns:a16="http://schemas.microsoft.com/office/drawing/2014/main" id="{606C31BB-01B1-44A9-A61D-11EBF8E23E31}"/>
                </a:ext>
              </a:extLst>
            </p:cNvPr>
            <p:cNvGrpSpPr/>
            <p:nvPr/>
          </p:nvGrpSpPr>
          <p:grpSpPr>
            <a:xfrm>
              <a:off x="3134462" y="1002183"/>
              <a:ext cx="1508578" cy="297645"/>
              <a:chOff x="2094865" y="7568136"/>
              <a:chExt cx="1508578" cy="297645"/>
            </a:xfrm>
          </p:grpSpPr>
          <p:sp>
            <p:nvSpPr>
              <p:cNvPr id="42" name="Oval 41">
                <a:extLst>
                  <a:ext uri="{FF2B5EF4-FFF2-40B4-BE49-F238E27FC236}">
                    <a16:creationId xmlns:a16="http://schemas.microsoft.com/office/drawing/2014/main" id="{DEB1E20D-E3C4-4004-B16F-9BFFE87EDBD6}"/>
                  </a:ext>
                </a:extLst>
              </p:cNvPr>
              <p:cNvSpPr/>
              <p:nvPr/>
            </p:nvSpPr>
            <p:spPr>
              <a:xfrm>
                <a:off x="2094865" y="7568136"/>
                <a:ext cx="297645" cy="2976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525"/>
              </a:p>
            </p:txBody>
          </p:sp>
          <p:sp>
            <p:nvSpPr>
              <p:cNvPr id="43" name="Oval 42">
                <a:extLst>
                  <a:ext uri="{FF2B5EF4-FFF2-40B4-BE49-F238E27FC236}">
                    <a16:creationId xmlns:a16="http://schemas.microsoft.com/office/drawing/2014/main" id="{3CB06D19-A7AE-4D65-9843-5D1D798A815A}"/>
                  </a:ext>
                </a:extLst>
              </p:cNvPr>
              <p:cNvSpPr/>
              <p:nvPr/>
            </p:nvSpPr>
            <p:spPr>
              <a:xfrm>
                <a:off x="2700332" y="7568136"/>
                <a:ext cx="297645" cy="29764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525"/>
              </a:p>
            </p:txBody>
          </p:sp>
          <p:sp>
            <p:nvSpPr>
              <p:cNvPr id="44" name="Oval 43">
                <a:extLst>
                  <a:ext uri="{FF2B5EF4-FFF2-40B4-BE49-F238E27FC236}">
                    <a16:creationId xmlns:a16="http://schemas.microsoft.com/office/drawing/2014/main" id="{5E6DFAE6-2376-48C0-97A5-2B417E0185B5}"/>
                  </a:ext>
                </a:extLst>
              </p:cNvPr>
              <p:cNvSpPr/>
              <p:nvPr/>
            </p:nvSpPr>
            <p:spPr>
              <a:xfrm>
                <a:off x="3305798" y="7568136"/>
                <a:ext cx="297645" cy="29764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525"/>
              </a:p>
            </p:txBody>
          </p:sp>
        </p:grpSp>
      </p:grpSp>
      <p:pic>
        <p:nvPicPr>
          <p:cNvPr id="36" name="Graphic 35">
            <a:extLst>
              <a:ext uri="{FF2B5EF4-FFF2-40B4-BE49-F238E27FC236}">
                <a16:creationId xmlns:a16="http://schemas.microsoft.com/office/drawing/2014/main" id="{A6D07B91-2FF0-9D94-BF2A-680818F417C5}"/>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7352" y="2403448"/>
            <a:ext cx="624196" cy="624196"/>
          </a:xfrm>
          <a:prstGeom prst="rect">
            <a:avLst/>
          </a:prstGeom>
        </p:spPr>
      </p:pic>
      <p:pic>
        <p:nvPicPr>
          <p:cNvPr id="45" name="Graphic 44">
            <a:extLst>
              <a:ext uri="{FF2B5EF4-FFF2-40B4-BE49-F238E27FC236}">
                <a16:creationId xmlns:a16="http://schemas.microsoft.com/office/drawing/2014/main" id="{C8CCD722-FC4A-7CE4-CBC7-D3701B4BC8A4}"/>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7352" y="4068141"/>
            <a:ext cx="622800" cy="622800"/>
          </a:xfrm>
          <a:prstGeom prst="rect">
            <a:avLst/>
          </a:prstGeom>
        </p:spPr>
      </p:pic>
    </p:spTree>
    <p:extLst>
      <p:ext uri="{BB962C8B-B14F-4D97-AF65-F5344CB8AC3E}">
        <p14:creationId xmlns:p14="http://schemas.microsoft.com/office/powerpoint/2010/main" val="31270360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36" name="Picture 35">
            <a:extLst>
              <a:ext uri="{FF2B5EF4-FFF2-40B4-BE49-F238E27FC236}">
                <a16:creationId xmlns:a16="http://schemas.microsoft.com/office/drawing/2014/main" id="{9FFF4864-44CA-277D-2717-DC67B123A8F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7813" b="7813"/>
          <a:stretch/>
        </p:blipFill>
        <p:spPr>
          <a:xfrm>
            <a:off x="-1" y="1"/>
            <a:ext cx="9144002" cy="5143500"/>
          </a:xfrm>
          <a:prstGeom prst="rect">
            <a:avLst/>
          </a:prstGeom>
        </p:spPr>
      </p:pic>
      <p:sp>
        <p:nvSpPr>
          <p:cNvPr id="646" name="Google Shape;646;p38"/>
          <p:cNvSpPr txBox="1">
            <a:spLocks noGrp="1"/>
          </p:cNvSpPr>
          <p:nvPr>
            <p:ph type="title" idx="4294967295"/>
          </p:nvPr>
        </p:nvSpPr>
        <p:spPr>
          <a:xfrm>
            <a:off x="431800" y="337492"/>
            <a:ext cx="8280400" cy="1432938"/>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b="1" dirty="0">
                <a:solidFill>
                  <a:schemeClr val="tx1">
                    <a:lumMod val="85000"/>
                    <a:lumOff val="15000"/>
                  </a:schemeClr>
                </a:solidFill>
                <a:latin typeface="Poppins" pitchFamily="2" charset="77"/>
                <a:cs typeface="Poppins" pitchFamily="2" charset="77"/>
              </a:rPr>
              <a:t>Whatever your goal is </a:t>
            </a:r>
            <a:br>
              <a:rPr lang="en" b="1" dirty="0">
                <a:solidFill>
                  <a:schemeClr val="tx1">
                    <a:lumMod val="85000"/>
                    <a:lumOff val="15000"/>
                  </a:schemeClr>
                </a:solidFill>
                <a:latin typeface="Poppins" pitchFamily="2" charset="77"/>
                <a:cs typeface="Poppins" pitchFamily="2" charset="77"/>
              </a:rPr>
            </a:br>
            <a:r>
              <a:rPr lang="en" dirty="0">
                <a:solidFill>
                  <a:schemeClr val="tx1">
                    <a:lumMod val="85000"/>
                    <a:lumOff val="15000"/>
                  </a:schemeClr>
                </a:solidFill>
                <a:latin typeface="Poppins" pitchFamily="2" charset="77"/>
                <a:cs typeface="Poppins" pitchFamily="2" charset="77"/>
              </a:rPr>
              <a:t>we will help you get there </a:t>
            </a:r>
            <a:endParaRPr dirty="0">
              <a:solidFill>
                <a:schemeClr val="tx1">
                  <a:lumMod val="85000"/>
                  <a:lumOff val="15000"/>
                </a:schemeClr>
              </a:solidFill>
              <a:latin typeface="Poppins" pitchFamily="2" charset="77"/>
              <a:cs typeface="Poppins" pitchFamily="2" charset="77"/>
            </a:endParaRPr>
          </a:p>
        </p:txBody>
      </p:sp>
      <p:sp>
        <p:nvSpPr>
          <p:cNvPr id="3" name="TextBox 2">
            <a:extLst>
              <a:ext uri="{FF2B5EF4-FFF2-40B4-BE49-F238E27FC236}">
                <a16:creationId xmlns:a16="http://schemas.microsoft.com/office/drawing/2014/main" id="{DC3F6908-516E-8F6A-DC06-D17F953608C2}"/>
              </a:ext>
            </a:extLst>
          </p:cNvPr>
          <p:cNvSpPr txBox="1"/>
          <p:nvPr/>
        </p:nvSpPr>
        <p:spPr>
          <a:xfrm>
            <a:off x="0" y="4544911"/>
            <a:ext cx="9144000" cy="598589"/>
          </a:xfrm>
          <a:prstGeom prst="rect">
            <a:avLst/>
          </a:prstGeom>
          <a:solidFill>
            <a:schemeClr val="accent3">
              <a:lumMod val="75000"/>
            </a:schemeClr>
          </a:solidFill>
        </p:spPr>
        <p:txBody>
          <a:bodyPr wrap="square" lIns="144000" tIns="144000" rIns="144000" bIns="144000">
            <a:spAutoFit/>
          </a:bodyPr>
          <a:lstStyle/>
          <a:p>
            <a:pPr marL="0" lvl="0" indent="0" algn="ctr" rtl="0">
              <a:spcBef>
                <a:spcPts val="1200"/>
              </a:spcBef>
              <a:spcAft>
                <a:spcPts val="1200"/>
              </a:spcAft>
              <a:buNone/>
            </a:pPr>
            <a:r>
              <a:rPr lang="en-IN" sz="2000" dirty="0">
                <a:solidFill>
                  <a:schemeClr val="bg1"/>
                </a:solidFill>
                <a:latin typeface="Calibri" panose="020F0502020204030204" pitchFamily="34" charset="0"/>
                <a:cs typeface="Calibri" panose="020F0502020204030204" pitchFamily="34" charset="0"/>
              </a:rPr>
              <a:t>We got you </a:t>
            </a:r>
            <a:r>
              <a:rPr lang="en-IN" sz="2000" b="1" dirty="0">
                <a:solidFill>
                  <a:schemeClr val="bg1"/>
                </a:solidFill>
                <a:latin typeface="Calibri" panose="020F0502020204030204" pitchFamily="34" charset="0"/>
                <a:cs typeface="Calibri" panose="020F0502020204030204" pitchFamily="34" charset="0"/>
              </a:rPr>
              <a:t>covered</a:t>
            </a:r>
            <a:r>
              <a:rPr lang="en-IN" sz="2000" dirty="0">
                <a:solidFill>
                  <a:schemeClr val="bg1"/>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539AB7A3-BF5B-CC29-7BA3-57E9074770A3}"/>
              </a:ext>
            </a:extLst>
          </p:cNvPr>
          <p:cNvSpPr txBox="1"/>
          <p:nvPr/>
        </p:nvSpPr>
        <p:spPr>
          <a:xfrm>
            <a:off x="651753" y="2508970"/>
            <a:ext cx="1994169" cy="523220"/>
          </a:xfrm>
          <a:prstGeom prst="rect">
            <a:avLst/>
          </a:prstGeom>
          <a:noFill/>
        </p:spPr>
        <p:txBody>
          <a:bodyPr wrap="square" lIns="0" rIns="72000">
            <a:spAutoFit/>
          </a:bodyPr>
          <a:lstStyle/>
          <a:p>
            <a:pPr marL="114300" lvl="0" algn="ctr" rtl="0">
              <a:spcBef>
                <a:spcPts val="0"/>
              </a:spcBef>
              <a:spcAft>
                <a:spcPts val="0"/>
              </a:spcAft>
              <a:buSzPts val="1800"/>
            </a:pPr>
            <a:r>
              <a:rPr lang="en-IN" dirty="0">
                <a:latin typeface="Poppins" pitchFamily="2" charset="77"/>
                <a:cs typeface="Poppins" pitchFamily="2" charset="77"/>
              </a:rPr>
              <a:t>Creating a quota busting sales team</a:t>
            </a:r>
          </a:p>
        </p:txBody>
      </p:sp>
      <p:sp>
        <p:nvSpPr>
          <p:cNvPr id="6" name="TextBox 5">
            <a:extLst>
              <a:ext uri="{FF2B5EF4-FFF2-40B4-BE49-F238E27FC236}">
                <a16:creationId xmlns:a16="http://schemas.microsoft.com/office/drawing/2014/main" id="{CF65F480-742D-3A33-09CB-59191B15E9FF}"/>
              </a:ext>
            </a:extLst>
          </p:cNvPr>
          <p:cNvSpPr txBox="1"/>
          <p:nvPr/>
        </p:nvSpPr>
        <p:spPr>
          <a:xfrm>
            <a:off x="3304873" y="2508970"/>
            <a:ext cx="2534255" cy="523220"/>
          </a:xfrm>
          <a:prstGeom prst="rect">
            <a:avLst/>
          </a:prstGeom>
          <a:noFill/>
        </p:spPr>
        <p:txBody>
          <a:bodyPr wrap="square" lIns="0" rIns="72000">
            <a:spAutoFit/>
          </a:bodyPr>
          <a:lstStyle/>
          <a:p>
            <a:pPr marL="114300" lvl="0" algn="ctr" rtl="0">
              <a:spcBef>
                <a:spcPts val="0"/>
              </a:spcBef>
              <a:spcAft>
                <a:spcPts val="0"/>
              </a:spcAft>
              <a:buSzPts val="1800"/>
            </a:pPr>
            <a:r>
              <a:rPr lang="en-IN" dirty="0">
                <a:latin typeface="Poppins" pitchFamily="2" charset="77"/>
                <a:cs typeface="Poppins" pitchFamily="2" charset="77"/>
              </a:rPr>
              <a:t>Creating a sales process and coaching process</a:t>
            </a:r>
          </a:p>
        </p:txBody>
      </p:sp>
      <p:sp>
        <p:nvSpPr>
          <p:cNvPr id="7" name="TextBox 6">
            <a:extLst>
              <a:ext uri="{FF2B5EF4-FFF2-40B4-BE49-F238E27FC236}">
                <a16:creationId xmlns:a16="http://schemas.microsoft.com/office/drawing/2014/main" id="{9C80EC5B-D4DD-9FC5-E7FD-9A0115F3915B}"/>
              </a:ext>
            </a:extLst>
          </p:cNvPr>
          <p:cNvSpPr txBox="1"/>
          <p:nvPr/>
        </p:nvSpPr>
        <p:spPr>
          <a:xfrm>
            <a:off x="6498078" y="2508970"/>
            <a:ext cx="1994169" cy="523220"/>
          </a:xfrm>
          <a:prstGeom prst="rect">
            <a:avLst/>
          </a:prstGeom>
          <a:noFill/>
        </p:spPr>
        <p:txBody>
          <a:bodyPr wrap="square" lIns="0" rIns="72000">
            <a:spAutoFit/>
          </a:bodyPr>
          <a:lstStyle/>
          <a:p>
            <a:pPr marL="114300" lvl="0" algn="ctr" rtl="0">
              <a:spcBef>
                <a:spcPts val="0"/>
              </a:spcBef>
              <a:spcAft>
                <a:spcPts val="0"/>
              </a:spcAft>
              <a:buSzPts val="1800"/>
            </a:pPr>
            <a:r>
              <a:rPr lang="en-IN" dirty="0">
                <a:latin typeface="Poppins" pitchFamily="2" charset="77"/>
                <a:cs typeface="Poppins" pitchFamily="2" charset="77"/>
              </a:rPr>
              <a:t>Hitting your revenue targets</a:t>
            </a:r>
          </a:p>
        </p:txBody>
      </p:sp>
      <p:sp>
        <p:nvSpPr>
          <p:cNvPr id="8" name="TextBox 7">
            <a:extLst>
              <a:ext uri="{FF2B5EF4-FFF2-40B4-BE49-F238E27FC236}">
                <a16:creationId xmlns:a16="http://schemas.microsoft.com/office/drawing/2014/main" id="{E47C74F6-F37B-5310-DB97-0F8F199AD54C}"/>
              </a:ext>
            </a:extLst>
          </p:cNvPr>
          <p:cNvSpPr txBox="1"/>
          <p:nvPr/>
        </p:nvSpPr>
        <p:spPr>
          <a:xfrm>
            <a:off x="651753" y="3933085"/>
            <a:ext cx="1994169" cy="523220"/>
          </a:xfrm>
          <a:prstGeom prst="rect">
            <a:avLst/>
          </a:prstGeom>
          <a:noFill/>
        </p:spPr>
        <p:txBody>
          <a:bodyPr wrap="square" lIns="0" rIns="72000">
            <a:spAutoFit/>
          </a:bodyPr>
          <a:lstStyle/>
          <a:p>
            <a:pPr marL="114300" lvl="0" algn="ctr" rtl="0">
              <a:spcBef>
                <a:spcPts val="0"/>
              </a:spcBef>
              <a:spcAft>
                <a:spcPts val="0"/>
              </a:spcAft>
              <a:buSzPts val="1800"/>
            </a:pPr>
            <a:r>
              <a:rPr lang="en-IN" dirty="0">
                <a:latin typeface="Poppins" pitchFamily="2" charset="77"/>
                <a:cs typeface="Poppins" pitchFamily="2" charset="77"/>
              </a:rPr>
              <a:t>Increasing your enterprise value</a:t>
            </a:r>
          </a:p>
        </p:txBody>
      </p:sp>
      <p:sp>
        <p:nvSpPr>
          <p:cNvPr id="9" name="TextBox 8">
            <a:extLst>
              <a:ext uri="{FF2B5EF4-FFF2-40B4-BE49-F238E27FC236}">
                <a16:creationId xmlns:a16="http://schemas.microsoft.com/office/drawing/2014/main" id="{D63C0E8F-8E52-5F29-ADCD-EE1BA58F9557}"/>
              </a:ext>
            </a:extLst>
          </p:cNvPr>
          <p:cNvSpPr txBox="1"/>
          <p:nvPr/>
        </p:nvSpPr>
        <p:spPr>
          <a:xfrm>
            <a:off x="3304873" y="3933085"/>
            <a:ext cx="2534255" cy="523220"/>
          </a:xfrm>
          <a:prstGeom prst="rect">
            <a:avLst/>
          </a:prstGeom>
          <a:noFill/>
        </p:spPr>
        <p:txBody>
          <a:bodyPr wrap="square" lIns="0" rIns="72000">
            <a:spAutoFit/>
          </a:bodyPr>
          <a:lstStyle/>
          <a:p>
            <a:pPr marL="114300" lvl="0" algn="ctr" rtl="0">
              <a:spcBef>
                <a:spcPts val="0"/>
              </a:spcBef>
              <a:spcAft>
                <a:spcPts val="0"/>
              </a:spcAft>
              <a:buSzPts val="1800"/>
            </a:pPr>
            <a:r>
              <a:rPr lang="en-IN" dirty="0">
                <a:latin typeface="Poppins" pitchFamily="2" charset="77"/>
                <a:cs typeface="Poppins" pitchFamily="2" charset="77"/>
              </a:rPr>
              <a:t>Increasing your multiple of an exit</a:t>
            </a:r>
          </a:p>
        </p:txBody>
      </p:sp>
      <p:sp>
        <p:nvSpPr>
          <p:cNvPr id="10" name="TextBox 9">
            <a:extLst>
              <a:ext uri="{FF2B5EF4-FFF2-40B4-BE49-F238E27FC236}">
                <a16:creationId xmlns:a16="http://schemas.microsoft.com/office/drawing/2014/main" id="{69F89498-7665-76FA-9DCF-0468E3A95E4A}"/>
              </a:ext>
            </a:extLst>
          </p:cNvPr>
          <p:cNvSpPr txBox="1"/>
          <p:nvPr/>
        </p:nvSpPr>
        <p:spPr>
          <a:xfrm>
            <a:off x="6498078" y="3933085"/>
            <a:ext cx="1994169" cy="523220"/>
          </a:xfrm>
          <a:prstGeom prst="rect">
            <a:avLst/>
          </a:prstGeom>
          <a:noFill/>
        </p:spPr>
        <p:txBody>
          <a:bodyPr wrap="square" lIns="0" rIns="72000">
            <a:spAutoFit/>
          </a:bodyPr>
          <a:lstStyle/>
          <a:p>
            <a:pPr marL="114300" lvl="0" algn="ctr" rtl="0">
              <a:spcBef>
                <a:spcPts val="0"/>
              </a:spcBef>
              <a:spcAft>
                <a:spcPts val="0"/>
              </a:spcAft>
              <a:buSzPts val="1800"/>
            </a:pPr>
            <a:r>
              <a:rPr lang="en-IN" dirty="0">
                <a:latin typeface="Poppins" pitchFamily="2" charset="77"/>
                <a:cs typeface="Poppins" pitchFamily="2" charset="77"/>
              </a:rPr>
              <a:t>Becoming headache free…</a:t>
            </a:r>
          </a:p>
        </p:txBody>
      </p:sp>
      <p:sp>
        <p:nvSpPr>
          <p:cNvPr id="11" name="Rounded Rectangle 10">
            <a:extLst>
              <a:ext uri="{FF2B5EF4-FFF2-40B4-BE49-F238E27FC236}">
                <a16:creationId xmlns:a16="http://schemas.microsoft.com/office/drawing/2014/main" id="{F239A4DA-5FDD-6DBF-9F21-5283DE6C2931}"/>
              </a:ext>
            </a:extLst>
          </p:cNvPr>
          <p:cNvSpPr/>
          <p:nvPr/>
        </p:nvSpPr>
        <p:spPr>
          <a:xfrm>
            <a:off x="1342417" y="1808576"/>
            <a:ext cx="622570" cy="64202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B50D257-68C4-DD52-158F-C23DEF655039}"/>
              </a:ext>
            </a:extLst>
          </p:cNvPr>
          <p:cNvSpPr/>
          <p:nvPr/>
        </p:nvSpPr>
        <p:spPr>
          <a:xfrm>
            <a:off x="4260715" y="1808576"/>
            <a:ext cx="622570" cy="64202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07D155F-9F22-F5BA-CFC1-16155F47DDA7}"/>
              </a:ext>
            </a:extLst>
          </p:cNvPr>
          <p:cNvSpPr/>
          <p:nvPr/>
        </p:nvSpPr>
        <p:spPr>
          <a:xfrm>
            <a:off x="7183877" y="1808576"/>
            <a:ext cx="622570" cy="64202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ECDCD68A-1B08-8B9F-07D1-44E1BC9082FE}"/>
              </a:ext>
            </a:extLst>
          </p:cNvPr>
          <p:cNvSpPr/>
          <p:nvPr/>
        </p:nvSpPr>
        <p:spPr>
          <a:xfrm>
            <a:off x="1342417" y="3271604"/>
            <a:ext cx="622570" cy="64202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2B4CC10F-484F-4B68-C4DD-BF7DD74193C8}"/>
              </a:ext>
            </a:extLst>
          </p:cNvPr>
          <p:cNvSpPr/>
          <p:nvPr/>
        </p:nvSpPr>
        <p:spPr>
          <a:xfrm>
            <a:off x="4260715" y="3271604"/>
            <a:ext cx="622570" cy="64202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DFCC8D3C-0E82-3404-7E46-E392B3D78197}"/>
              </a:ext>
            </a:extLst>
          </p:cNvPr>
          <p:cNvSpPr/>
          <p:nvPr/>
        </p:nvSpPr>
        <p:spPr>
          <a:xfrm>
            <a:off x="7183877" y="3271604"/>
            <a:ext cx="622570" cy="64202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97FD9604-3B3F-95A4-E4E0-530C874E8F4F}"/>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92000" y="1947253"/>
            <a:ext cx="360000" cy="360000"/>
          </a:xfrm>
          <a:prstGeom prst="rect">
            <a:avLst/>
          </a:prstGeom>
        </p:spPr>
      </p:pic>
      <p:pic>
        <p:nvPicPr>
          <p:cNvPr id="22" name="Graphic 21">
            <a:extLst>
              <a:ext uri="{FF2B5EF4-FFF2-40B4-BE49-F238E27FC236}">
                <a16:creationId xmlns:a16="http://schemas.microsoft.com/office/drawing/2014/main" id="{63770165-1B88-EB10-C6DF-FFB5E039F1EB}"/>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468837" y="1947253"/>
            <a:ext cx="360000" cy="360000"/>
          </a:xfrm>
          <a:prstGeom prst="rect">
            <a:avLst/>
          </a:prstGeom>
        </p:spPr>
      </p:pic>
      <p:pic>
        <p:nvPicPr>
          <p:cNvPr id="26" name="Graphic 25">
            <a:extLst>
              <a:ext uri="{FF2B5EF4-FFF2-40B4-BE49-F238E27FC236}">
                <a16:creationId xmlns:a16="http://schemas.microsoft.com/office/drawing/2014/main" id="{8D7375E3-7F9C-1B52-48CD-CED9851F35D2}"/>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05437" y="1947253"/>
            <a:ext cx="360000" cy="360000"/>
          </a:xfrm>
          <a:prstGeom prst="rect">
            <a:avLst/>
          </a:prstGeom>
        </p:spPr>
      </p:pic>
      <p:pic>
        <p:nvPicPr>
          <p:cNvPr id="30" name="Graphic 29">
            <a:extLst>
              <a:ext uri="{FF2B5EF4-FFF2-40B4-BE49-F238E27FC236}">
                <a16:creationId xmlns:a16="http://schemas.microsoft.com/office/drawing/2014/main" id="{B4F0C3CB-C09E-B8E3-FCA2-9781805C146C}"/>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468837" y="3412616"/>
            <a:ext cx="360000" cy="360000"/>
          </a:xfrm>
          <a:prstGeom prst="rect">
            <a:avLst/>
          </a:prstGeom>
        </p:spPr>
      </p:pic>
      <p:pic>
        <p:nvPicPr>
          <p:cNvPr id="32" name="Graphic 31">
            <a:extLst>
              <a:ext uri="{FF2B5EF4-FFF2-40B4-BE49-F238E27FC236}">
                <a16:creationId xmlns:a16="http://schemas.microsoft.com/office/drawing/2014/main" id="{1A144CBF-D2C7-44B3-620E-7587FF0B678E}"/>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39134" y="3453763"/>
            <a:ext cx="277706" cy="277706"/>
          </a:xfrm>
          <a:prstGeom prst="rect">
            <a:avLst/>
          </a:prstGeom>
        </p:spPr>
      </p:pic>
      <p:pic>
        <p:nvPicPr>
          <p:cNvPr id="34" name="Graphic 33">
            <a:extLst>
              <a:ext uri="{FF2B5EF4-FFF2-40B4-BE49-F238E27FC236}">
                <a16:creationId xmlns:a16="http://schemas.microsoft.com/office/drawing/2014/main" id="{BF918D7A-9357-0359-7F76-AEF21BAEC804}"/>
              </a:ext>
            </a:extLst>
          </p:cNvPr>
          <p:cNvPicPr>
            <a:picLocks noChangeAspect="1"/>
          </p:cNvPicPr>
          <p:nvPr/>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323437" y="3437357"/>
            <a:ext cx="324000" cy="324000"/>
          </a:xfrm>
          <a:prstGeom prst="rect">
            <a:avLst/>
          </a:prstGeom>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A652D85-F5FD-87FD-6F65-CF960F2F05C6}"/>
              </a:ext>
            </a:extLst>
          </p:cNvPr>
          <p:cNvPicPr>
            <a:picLocks noGrp="1" noChangeAspect="1"/>
          </p:cNvPicPr>
          <p:nvPr>
            <p:ph type="pic" idx="2"/>
          </p:nvPr>
        </p:nvPicPr>
        <p:blipFill>
          <a:blip r:embed="rId3">
            <a:alphaModFix amt="10000"/>
            <a:extLst>
              <a:ext uri="{BEBA8EAE-BF5A-486C-A8C5-ECC9F3942E4B}">
                <a14:imgProps xmlns:a14="http://schemas.microsoft.com/office/drawing/2010/main">
                  <a14:imgLayer r:embed="rId4">
                    <a14:imgEffect>
                      <a14:saturation sat="0"/>
                    </a14:imgEffect>
                  </a14:imgLayer>
                </a14:imgProps>
              </a:ext>
            </a:extLst>
          </a:blip>
          <a:srcRect t="7019" b="7019"/>
          <a:stretch/>
        </p:blipFill>
        <p:spPr>
          <a:xfrm>
            <a:off x="0" y="0"/>
            <a:ext cx="9144000" cy="5143500"/>
          </a:xfrm>
          <a:prstGeom prst="rect">
            <a:avLst/>
          </a:prstGeom>
          <a:noFill/>
          <a:ln>
            <a:noFill/>
          </a:ln>
        </p:spPr>
      </p:pic>
      <p:sp>
        <p:nvSpPr>
          <p:cNvPr id="1696" name="Google Shape;1696;p117"/>
          <p:cNvSpPr/>
          <p:nvPr/>
        </p:nvSpPr>
        <p:spPr>
          <a:xfrm>
            <a:off x="-11431" y="0"/>
            <a:ext cx="4583431" cy="5143500"/>
          </a:xfrm>
          <a:prstGeom prst="rect">
            <a:avLst/>
          </a:prstGeom>
          <a:gradFill>
            <a:gsLst>
              <a:gs pos="87000">
                <a:schemeClr val="accent3">
                  <a:lumMod val="75000"/>
                  <a:alpha val="90000"/>
                </a:schemeClr>
              </a:gs>
              <a:gs pos="32000">
                <a:schemeClr val="accent3">
                  <a:alpha val="90000"/>
                </a:schemeClr>
              </a:gs>
              <a:gs pos="0">
                <a:schemeClr val="accent4"/>
              </a:gs>
            </a:gsLst>
            <a:lin ang="2400000" scaled="0"/>
          </a:gradFill>
          <a:ln>
            <a:noFill/>
          </a:ln>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1697" name="Google Shape;1697;p117"/>
          <p:cNvSpPr txBox="1"/>
          <p:nvPr/>
        </p:nvSpPr>
        <p:spPr>
          <a:xfrm>
            <a:off x="348324" y="403637"/>
            <a:ext cx="3896577" cy="530884"/>
          </a:xfrm>
          <a:prstGeom prst="rect">
            <a:avLst/>
          </a:prstGeom>
          <a:noFill/>
          <a:ln>
            <a:noFill/>
          </a:ln>
        </p:spPr>
        <p:txBody>
          <a:bodyPr spcFirstLastPara="1" wrap="square" lIns="68569" tIns="34275" rIns="68569" bIns="34275" anchor="t" anchorCtr="0">
            <a:spAutoFit/>
          </a:bodyPr>
          <a:lstStyle/>
          <a:p>
            <a:pPr defTabSz="685800"/>
            <a:r>
              <a:rPr lang="en-US" sz="3000" b="1" dirty="0">
                <a:solidFill>
                  <a:srgbClr val="FFFFFF"/>
                </a:solidFill>
                <a:latin typeface="Poppins"/>
                <a:ea typeface="Poppins"/>
                <a:cs typeface="Poppins"/>
                <a:sym typeface="Poppins"/>
              </a:rPr>
              <a:t>Working Together.</a:t>
            </a:r>
          </a:p>
        </p:txBody>
      </p:sp>
      <p:sp>
        <p:nvSpPr>
          <p:cNvPr id="1701" name="Google Shape;1701;p117"/>
          <p:cNvSpPr txBox="1"/>
          <p:nvPr/>
        </p:nvSpPr>
        <p:spPr>
          <a:xfrm>
            <a:off x="693772" y="2736340"/>
            <a:ext cx="1678938" cy="276969"/>
          </a:xfrm>
          <a:prstGeom prst="rect">
            <a:avLst/>
          </a:prstGeom>
          <a:noFill/>
          <a:ln>
            <a:noFill/>
          </a:ln>
        </p:spPr>
        <p:txBody>
          <a:bodyPr spcFirstLastPara="1" wrap="square" lIns="68569" tIns="34275" rIns="68569" bIns="34275" anchor="t" anchorCtr="0">
            <a:spAutoFit/>
          </a:bodyPr>
          <a:lstStyle/>
          <a:p>
            <a:pPr defTabSz="685800"/>
            <a:r>
              <a:rPr lang="en-US" sz="1350" b="1" dirty="0">
                <a:solidFill>
                  <a:schemeClr val="accent1">
                    <a:lumMod val="20000"/>
                    <a:lumOff val="80000"/>
                  </a:schemeClr>
                </a:solidFill>
                <a:latin typeface="Poppins"/>
                <a:ea typeface="Poppins"/>
                <a:cs typeface="Poppins"/>
                <a:sym typeface="Poppins"/>
              </a:rPr>
              <a:t>Phone</a:t>
            </a:r>
            <a:endParaRPr sz="1350" b="1" dirty="0">
              <a:solidFill>
                <a:schemeClr val="accent1">
                  <a:lumMod val="20000"/>
                  <a:lumOff val="80000"/>
                </a:schemeClr>
              </a:solidFill>
              <a:latin typeface="Poppins"/>
              <a:ea typeface="Poppins"/>
              <a:cs typeface="Poppins"/>
              <a:sym typeface="Poppins"/>
            </a:endParaRPr>
          </a:p>
        </p:txBody>
      </p:sp>
      <p:sp>
        <p:nvSpPr>
          <p:cNvPr id="1702" name="Google Shape;1702;p117"/>
          <p:cNvSpPr txBox="1"/>
          <p:nvPr/>
        </p:nvSpPr>
        <p:spPr>
          <a:xfrm>
            <a:off x="693772" y="2973085"/>
            <a:ext cx="1796824" cy="276969"/>
          </a:xfrm>
          <a:prstGeom prst="rect">
            <a:avLst/>
          </a:prstGeom>
          <a:noFill/>
          <a:ln>
            <a:noFill/>
          </a:ln>
        </p:spPr>
        <p:txBody>
          <a:bodyPr spcFirstLastPara="1" wrap="square" lIns="68569" tIns="34275" rIns="68569" bIns="34275" anchor="t" anchorCtr="0">
            <a:spAutoFit/>
          </a:bodyPr>
          <a:lstStyle/>
          <a:p>
            <a:pPr defTabSz="685800"/>
            <a:r>
              <a:rPr lang="en-US" sz="1350" dirty="0">
                <a:solidFill>
                  <a:srgbClr val="FFFFFF"/>
                </a:solidFill>
                <a:latin typeface="Open Sans"/>
                <a:ea typeface="Open Sans"/>
                <a:cs typeface="Open Sans"/>
                <a:sym typeface="Open Sans"/>
              </a:rPr>
              <a:t>847-232-0444</a:t>
            </a:r>
          </a:p>
        </p:txBody>
      </p:sp>
      <p:sp>
        <p:nvSpPr>
          <p:cNvPr id="1703" name="Google Shape;1703;p117"/>
          <p:cNvSpPr txBox="1"/>
          <p:nvPr/>
        </p:nvSpPr>
        <p:spPr>
          <a:xfrm>
            <a:off x="693772" y="3416329"/>
            <a:ext cx="1544680" cy="276969"/>
          </a:xfrm>
          <a:prstGeom prst="rect">
            <a:avLst/>
          </a:prstGeom>
          <a:noFill/>
          <a:ln>
            <a:noFill/>
          </a:ln>
        </p:spPr>
        <p:txBody>
          <a:bodyPr spcFirstLastPara="1" wrap="square" lIns="68569" tIns="34275" rIns="68569" bIns="34275" anchor="t" anchorCtr="0">
            <a:spAutoFit/>
          </a:bodyPr>
          <a:lstStyle/>
          <a:p>
            <a:pPr defTabSz="685800"/>
            <a:r>
              <a:rPr lang="en-US" sz="1350" b="1" dirty="0">
                <a:solidFill>
                  <a:schemeClr val="accent1">
                    <a:lumMod val="20000"/>
                    <a:lumOff val="80000"/>
                  </a:schemeClr>
                </a:solidFill>
                <a:latin typeface="Poppins"/>
                <a:ea typeface="Poppins"/>
                <a:cs typeface="Poppins"/>
                <a:sym typeface="Poppins"/>
              </a:rPr>
              <a:t>Email</a:t>
            </a:r>
            <a:endParaRPr sz="1350" b="1" dirty="0">
              <a:solidFill>
                <a:schemeClr val="accent1">
                  <a:lumMod val="20000"/>
                  <a:lumOff val="80000"/>
                </a:schemeClr>
              </a:solidFill>
              <a:latin typeface="Poppins"/>
              <a:ea typeface="Poppins"/>
              <a:cs typeface="Poppins"/>
              <a:sym typeface="Poppins"/>
            </a:endParaRPr>
          </a:p>
        </p:txBody>
      </p:sp>
      <p:sp>
        <p:nvSpPr>
          <p:cNvPr id="1704" name="Google Shape;1704;p117"/>
          <p:cNvSpPr txBox="1"/>
          <p:nvPr/>
        </p:nvSpPr>
        <p:spPr>
          <a:xfrm>
            <a:off x="693772" y="3653074"/>
            <a:ext cx="3318552" cy="276969"/>
          </a:xfrm>
          <a:prstGeom prst="rect">
            <a:avLst/>
          </a:prstGeom>
          <a:noFill/>
          <a:ln>
            <a:noFill/>
          </a:ln>
        </p:spPr>
        <p:txBody>
          <a:bodyPr spcFirstLastPara="1" wrap="square" lIns="68569" tIns="34275" rIns="68569" bIns="34275" anchor="t" anchorCtr="0">
            <a:spAutoFit/>
          </a:bodyPr>
          <a:lstStyle/>
          <a:p>
            <a:pPr defTabSz="685800"/>
            <a:r>
              <a:rPr lang="en-US" sz="1350" dirty="0">
                <a:solidFill>
                  <a:srgbClr val="FFFFFF"/>
                </a:solidFill>
                <a:latin typeface="Open Sans"/>
                <a:ea typeface="Open Sans"/>
                <a:cs typeface="Open Sans"/>
                <a:sym typeface="Open Sans"/>
              </a:rPr>
              <a:t>nick@salesperformanceteam.com</a:t>
            </a:r>
          </a:p>
        </p:txBody>
      </p:sp>
      <p:sp>
        <p:nvSpPr>
          <p:cNvPr id="1709" name="Google Shape;1709;p117"/>
          <p:cNvSpPr txBox="1"/>
          <p:nvPr/>
        </p:nvSpPr>
        <p:spPr>
          <a:xfrm>
            <a:off x="693772" y="4096318"/>
            <a:ext cx="2074646" cy="276969"/>
          </a:xfrm>
          <a:prstGeom prst="rect">
            <a:avLst/>
          </a:prstGeom>
          <a:noFill/>
          <a:ln>
            <a:noFill/>
          </a:ln>
        </p:spPr>
        <p:txBody>
          <a:bodyPr spcFirstLastPara="1" wrap="square" lIns="68569" tIns="34275" rIns="68569" bIns="34275" anchor="t" anchorCtr="0">
            <a:spAutoFit/>
          </a:bodyPr>
          <a:lstStyle/>
          <a:p>
            <a:pPr defTabSz="685800"/>
            <a:r>
              <a:rPr lang="en-US" sz="1350" b="1">
                <a:solidFill>
                  <a:schemeClr val="accent1">
                    <a:lumMod val="20000"/>
                    <a:lumOff val="80000"/>
                  </a:schemeClr>
                </a:solidFill>
                <a:latin typeface="Poppins"/>
                <a:ea typeface="Poppins"/>
                <a:cs typeface="Poppins"/>
                <a:sym typeface="Poppins"/>
              </a:rPr>
              <a:t>Website</a:t>
            </a:r>
            <a:endParaRPr sz="1350" b="1">
              <a:solidFill>
                <a:schemeClr val="accent1">
                  <a:lumMod val="20000"/>
                  <a:lumOff val="80000"/>
                </a:schemeClr>
              </a:solidFill>
              <a:latin typeface="Poppins"/>
              <a:ea typeface="Poppins"/>
              <a:cs typeface="Poppins"/>
              <a:sym typeface="Poppins"/>
            </a:endParaRPr>
          </a:p>
        </p:txBody>
      </p:sp>
      <p:sp>
        <p:nvSpPr>
          <p:cNvPr id="1710" name="Google Shape;1710;p117"/>
          <p:cNvSpPr txBox="1"/>
          <p:nvPr/>
        </p:nvSpPr>
        <p:spPr>
          <a:xfrm>
            <a:off x="693772" y="4333063"/>
            <a:ext cx="3318552" cy="276969"/>
          </a:xfrm>
          <a:prstGeom prst="rect">
            <a:avLst/>
          </a:prstGeom>
          <a:noFill/>
          <a:ln>
            <a:noFill/>
          </a:ln>
        </p:spPr>
        <p:txBody>
          <a:bodyPr spcFirstLastPara="1" wrap="square" lIns="68569" tIns="34275" rIns="68569" bIns="34275" anchor="t" anchorCtr="0">
            <a:spAutoFit/>
          </a:bodyPr>
          <a:lstStyle/>
          <a:p>
            <a:pPr defTabSz="685800"/>
            <a:r>
              <a:rPr lang="en-US" sz="1350" dirty="0">
                <a:solidFill>
                  <a:srgbClr val="FFFFFF"/>
                </a:solidFill>
                <a:latin typeface="Open Sans"/>
                <a:ea typeface="Open Sans"/>
                <a:cs typeface="Open Sans"/>
                <a:sym typeface="Open Sans"/>
              </a:rPr>
              <a:t>www.salesperformanceteam.com</a:t>
            </a:r>
          </a:p>
        </p:txBody>
      </p:sp>
      <p:pic>
        <p:nvPicPr>
          <p:cNvPr id="1711" name="Google Shape;1711;p117"/>
          <p:cNvPicPr preferRelativeResize="0"/>
          <p:nvPr/>
        </p:nvPicPr>
        <p:blipFill rotWithShape="1">
          <a:blip r:embed="rId5" cstate="hqprint">
            <a:alphaModFix/>
            <a:biLevel thresh="25000"/>
            <a:extLst>
              <a:ext uri="{28A0092B-C50C-407E-A947-70E740481C1C}">
                <a14:useLocalDpi xmlns:a14="http://schemas.microsoft.com/office/drawing/2010/main"/>
              </a:ext>
            </a:extLst>
          </a:blip>
          <a:srcRect/>
          <a:stretch/>
        </p:blipFill>
        <p:spPr>
          <a:xfrm>
            <a:off x="457199" y="2776152"/>
            <a:ext cx="171450" cy="171450"/>
          </a:xfrm>
          <a:prstGeom prst="rect">
            <a:avLst/>
          </a:prstGeom>
          <a:noFill/>
          <a:ln>
            <a:noFill/>
          </a:ln>
        </p:spPr>
      </p:pic>
      <p:pic>
        <p:nvPicPr>
          <p:cNvPr id="1712" name="Google Shape;1712;p117"/>
          <p:cNvPicPr preferRelativeResize="0"/>
          <p:nvPr/>
        </p:nvPicPr>
        <p:blipFill rotWithShape="1">
          <a:blip r:embed="rId6" cstate="hqprint">
            <a:alphaModFix/>
            <a:biLevel thresh="25000"/>
            <a:extLst>
              <a:ext uri="{28A0092B-C50C-407E-A947-70E740481C1C}">
                <a14:useLocalDpi xmlns:a14="http://schemas.microsoft.com/office/drawing/2010/main"/>
              </a:ext>
            </a:extLst>
          </a:blip>
          <a:srcRect/>
          <a:stretch/>
        </p:blipFill>
        <p:spPr>
          <a:xfrm rot="-1308085">
            <a:off x="478266" y="3459985"/>
            <a:ext cx="171450" cy="171450"/>
          </a:xfrm>
          <a:prstGeom prst="rect">
            <a:avLst/>
          </a:prstGeom>
          <a:noFill/>
          <a:ln>
            <a:noFill/>
          </a:ln>
        </p:spPr>
      </p:pic>
      <p:pic>
        <p:nvPicPr>
          <p:cNvPr id="1713" name="Google Shape;1713;p117"/>
          <p:cNvPicPr preferRelativeResize="0"/>
          <p:nvPr/>
        </p:nvPicPr>
        <p:blipFill rotWithShape="1">
          <a:blip r:embed="rId7" cstate="hqprint">
            <a:alphaModFix/>
            <a:biLevel thresh="25000"/>
            <a:extLst>
              <a:ext uri="{28A0092B-C50C-407E-A947-70E740481C1C}">
                <a14:useLocalDpi xmlns:a14="http://schemas.microsoft.com/office/drawing/2010/main"/>
              </a:ext>
            </a:extLst>
          </a:blip>
          <a:srcRect/>
          <a:stretch/>
        </p:blipFill>
        <p:spPr>
          <a:xfrm>
            <a:off x="503972" y="4151429"/>
            <a:ext cx="171450" cy="171450"/>
          </a:xfrm>
          <a:prstGeom prst="rect">
            <a:avLst/>
          </a:prstGeom>
          <a:noFill/>
          <a:ln>
            <a:noFill/>
          </a:ln>
        </p:spPr>
      </p:pic>
      <p:sp>
        <p:nvSpPr>
          <p:cNvPr id="2" name="Google Shape;1699;p117">
            <a:extLst>
              <a:ext uri="{FF2B5EF4-FFF2-40B4-BE49-F238E27FC236}">
                <a16:creationId xmlns:a16="http://schemas.microsoft.com/office/drawing/2014/main" id="{E3BFF855-2B9F-567E-03D4-489220466980}"/>
              </a:ext>
            </a:extLst>
          </p:cNvPr>
          <p:cNvSpPr txBox="1"/>
          <p:nvPr/>
        </p:nvSpPr>
        <p:spPr>
          <a:xfrm>
            <a:off x="4722829" y="403637"/>
            <a:ext cx="3799430" cy="1149515"/>
          </a:xfrm>
          <a:prstGeom prst="rect">
            <a:avLst/>
          </a:prstGeom>
          <a:noFill/>
          <a:ln>
            <a:noFill/>
          </a:ln>
        </p:spPr>
        <p:txBody>
          <a:bodyPr spcFirstLastPara="1" wrap="square" lIns="68569" tIns="34275" rIns="68569" bIns="34275" anchor="t" anchorCtr="0">
            <a:spAutoFit/>
          </a:bodyPr>
          <a:lstStyle/>
          <a:p>
            <a:pPr defTabSz="685800">
              <a:lnSpc>
                <a:spcPct val="130000"/>
              </a:lnSpc>
            </a:pPr>
            <a:r>
              <a:rPr lang="en-US" sz="1350" b="1" dirty="0">
                <a:solidFill>
                  <a:schemeClr val="tx1">
                    <a:lumMod val="85000"/>
                    <a:lumOff val="15000"/>
                  </a:schemeClr>
                </a:solidFill>
                <a:latin typeface="Calibri" panose="020F0502020204030204" pitchFamily="34" charset="0"/>
                <a:ea typeface="Poppins"/>
                <a:cs typeface="Calibri" panose="020F0502020204030204" pitchFamily="34" charset="0"/>
                <a:sym typeface="Poppins"/>
              </a:rPr>
              <a:t>We are the nation's premier Fractional Outsourced Sales Management and Coaching business if you want to take your sales to the next level and ensure you hit your number let’s connect.</a:t>
            </a:r>
          </a:p>
        </p:txBody>
      </p:sp>
      <p:sp>
        <p:nvSpPr>
          <p:cNvPr id="8" name="Rectangle 7">
            <a:extLst>
              <a:ext uri="{FF2B5EF4-FFF2-40B4-BE49-F238E27FC236}">
                <a16:creationId xmlns:a16="http://schemas.microsoft.com/office/drawing/2014/main" id="{71A795FB-F891-E4AE-10DD-5339CC1D0C65}"/>
              </a:ext>
            </a:extLst>
          </p:cNvPr>
          <p:cNvSpPr/>
          <p:nvPr/>
        </p:nvSpPr>
        <p:spPr>
          <a:xfrm>
            <a:off x="4367893" y="2364346"/>
            <a:ext cx="1665515" cy="208864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dirty="0">
              <a:solidFill>
                <a:prstClr val="white"/>
              </a:solidFill>
              <a:latin typeface="Lexend"/>
            </a:endParaRPr>
          </a:p>
        </p:txBody>
      </p:sp>
      <p:pic>
        <p:nvPicPr>
          <p:cNvPr id="4" name="Picture Placeholder 3">
            <a:extLst>
              <a:ext uri="{FF2B5EF4-FFF2-40B4-BE49-F238E27FC236}">
                <a16:creationId xmlns:a16="http://schemas.microsoft.com/office/drawing/2014/main" id="{8E8CE1A1-56B3-4C1D-1C3A-80DF7255A4B4}"/>
              </a:ext>
            </a:extLst>
          </p:cNvPr>
          <p:cNvPicPr>
            <a:picLocks noGrp="1" noChangeAspect="1"/>
          </p:cNvPicPr>
          <p:nvPr>
            <p:ph type="pic" idx="3"/>
          </p:nvPr>
        </p:nvPicPr>
        <p:blipFill>
          <a:blip r:embed="rId8"/>
          <a:srcRect t="7019" b="7019"/>
          <a:stretch/>
        </p:blipFill>
        <p:spPr>
          <a:xfrm>
            <a:off x="4572000" y="2571751"/>
            <a:ext cx="4572000" cy="2571750"/>
          </a:xfrm>
          <a:prstGeom prst="rect">
            <a:avLst/>
          </a:prstGeom>
          <a:solidFill>
            <a:srgbClr val="D8D8D8"/>
          </a:solidFill>
          <a:ln>
            <a:noFill/>
          </a:ln>
        </p:spPr>
      </p:pic>
      <p:grpSp>
        <p:nvGrpSpPr>
          <p:cNvPr id="3" name="Group 2">
            <a:extLst>
              <a:ext uri="{FF2B5EF4-FFF2-40B4-BE49-F238E27FC236}">
                <a16:creationId xmlns:a16="http://schemas.microsoft.com/office/drawing/2014/main" id="{577C958E-3DE3-6C3A-DED2-B05FE867DC4F}"/>
              </a:ext>
            </a:extLst>
          </p:cNvPr>
          <p:cNvGrpSpPr/>
          <p:nvPr/>
        </p:nvGrpSpPr>
        <p:grpSpPr>
          <a:xfrm>
            <a:off x="271489" y="1929971"/>
            <a:ext cx="1879865" cy="573895"/>
            <a:chOff x="500120" y="4255669"/>
            <a:chExt cx="2065875" cy="630681"/>
          </a:xfrm>
        </p:grpSpPr>
        <p:pic>
          <p:nvPicPr>
            <p:cNvPr id="5" name="Picture 4">
              <a:extLst>
                <a:ext uri="{FF2B5EF4-FFF2-40B4-BE49-F238E27FC236}">
                  <a16:creationId xmlns:a16="http://schemas.microsoft.com/office/drawing/2014/main" id="{33AB5F46-E1B3-1506-5E01-02BD62DDBA85}"/>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28776" t="19323" r="26796" b="43584"/>
            <a:stretch/>
          </p:blipFill>
          <p:spPr>
            <a:xfrm>
              <a:off x="500120" y="4255669"/>
              <a:ext cx="944258" cy="630681"/>
            </a:xfrm>
            <a:prstGeom prst="rect">
              <a:avLst/>
            </a:prstGeom>
          </p:spPr>
        </p:pic>
        <p:grpSp>
          <p:nvGrpSpPr>
            <p:cNvPr id="7" name="Group 6">
              <a:extLst>
                <a:ext uri="{FF2B5EF4-FFF2-40B4-BE49-F238E27FC236}">
                  <a16:creationId xmlns:a16="http://schemas.microsoft.com/office/drawing/2014/main" id="{31EE23CC-89E4-635C-D16E-401DA2316500}"/>
                </a:ext>
              </a:extLst>
            </p:cNvPr>
            <p:cNvGrpSpPr/>
            <p:nvPr/>
          </p:nvGrpSpPr>
          <p:grpSpPr>
            <a:xfrm>
              <a:off x="1327021" y="4275545"/>
              <a:ext cx="1238974" cy="590928"/>
              <a:chOff x="1327021" y="4168603"/>
              <a:chExt cx="1238974" cy="590928"/>
            </a:xfrm>
          </p:grpSpPr>
          <p:pic>
            <p:nvPicPr>
              <p:cNvPr id="10" name="Picture 9">
                <a:extLst>
                  <a:ext uri="{FF2B5EF4-FFF2-40B4-BE49-F238E27FC236}">
                    <a16:creationId xmlns:a16="http://schemas.microsoft.com/office/drawing/2014/main" id="{1355DFB4-3A42-2FAD-82F0-D563CEA5B9A9}"/>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rcRect l="8933" t="59269" r="67097" b="28658"/>
              <a:stretch/>
            </p:blipFill>
            <p:spPr>
              <a:xfrm>
                <a:off x="1332050" y="4168603"/>
                <a:ext cx="509450" cy="205274"/>
              </a:xfrm>
              <a:prstGeom prst="rect">
                <a:avLst/>
              </a:prstGeom>
            </p:spPr>
          </p:pic>
          <p:pic>
            <p:nvPicPr>
              <p:cNvPr id="11" name="Picture 10">
                <a:extLst>
                  <a:ext uri="{FF2B5EF4-FFF2-40B4-BE49-F238E27FC236}">
                    <a16:creationId xmlns:a16="http://schemas.microsoft.com/office/drawing/2014/main" id="{C2F44863-9314-A454-5678-EB74D6B1C506}"/>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l="37366" t="70470" r="36996" b="19149"/>
              <a:stretch/>
            </p:blipFill>
            <p:spPr>
              <a:xfrm>
                <a:off x="1327021" y="4583039"/>
                <a:ext cx="544908" cy="176492"/>
              </a:xfrm>
              <a:prstGeom prst="rect">
                <a:avLst/>
              </a:prstGeom>
            </p:spPr>
          </p:pic>
          <p:pic>
            <p:nvPicPr>
              <p:cNvPr id="12" name="Picture 11">
                <a:extLst>
                  <a:ext uri="{FF2B5EF4-FFF2-40B4-BE49-F238E27FC236}">
                    <a16:creationId xmlns:a16="http://schemas.microsoft.com/office/drawing/2014/main" id="{EEB7AF43-CA52-B38A-801A-5E35B3E71664}"/>
                  </a:ext>
                </a:extLst>
              </p:cNvPr>
              <p:cNvPicPr>
                <a:picLocks noChangeAspect="1"/>
              </p:cNvPicPr>
              <p:nvPr/>
            </p:nvPicPr>
            <p:blipFill rotWithShape="1">
              <a:blip r:embed="rId15" cstate="hq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rcRect l="32902" t="59269" r="9226" b="28658"/>
              <a:stretch/>
            </p:blipFill>
            <p:spPr>
              <a:xfrm>
                <a:off x="1336013" y="4380126"/>
                <a:ext cx="1229982" cy="205274"/>
              </a:xfrm>
              <a:prstGeom prst="rect">
                <a:avLst/>
              </a:prstGeom>
            </p:spPr>
          </p:pic>
        </p:grpSp>
      </p:grpSp>
    </p:spTree>
    <p:extLst>
      <p:ext uri="{BB962C8B-B14F-4D97-AF65-F5344CB8AC3E}">
        <p14:creationId xmlns:p14="http://schemas.microsoft.com/office/powerpoint/2010/main" val="286340266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427902B-1C70-EFD9-A8A7-7B53E9340DE0}"/>
              </a:ext>
            </a:extLst>
          </p:cNvPr>
          <p:cNvPicPr>
            <a:picLocks noGrp="1" noChangeAspect="1"/>
          </p:cNvPicPr>
          <p:nvPr>
            <p:ph type="pic" idx="2"/>
          </p:nvPr>
        </p:nvPicPr>
        <p:blipFill>
          <a:blip r:embed="rId3"/>
          <a:srcRect t="7834" b="7834"/>
          <a:stretch>
            <a:fillRect/>
          </a:stretch>
        </p:blipFill>
        <p:spPr>
          <a:xfrm>
            <a:off x="0" y="0"/>
            <a:ext cx="9144000" cy="5143500"/>
          </a:xfrm>
          <a:prstGeom prst="rect">
            <a:avLst/>
          </a:prstGeom>
          <a:solidFill>
            <a:srgbClr val="D8D8D8"/>
          </a:solidFill>
          <a:ln>
            <a:noFill/>
          </a:ln>
        </p:spPr>
      </p:pic>
      <p:sp>
        <p:nvSpPr>
          <p:cNvPr id="1726" name="Google Shape;1726;p118"/>
          <p:cNvSpPr/>
          <p:nvPr/>
        </p:nvSpPr>
        <p:spPr>
          <a:xfrm>
            <a:off x="-11431" y="0"/>
            <a:ext cx="9155431" cy="5143500"/>
          </a:xfrm>
          <a:prstGeom prst="rect">
            <a:avLst/>
          </a:prstGeom>
          <a:solidFill>
            <a:schemeClr val="accent3">
              <a:alpha val="87843"/>
            </a:schemeClr>
          </a:solidFill>
          <a:ln>
            <a:noFill/>
          </a:ln>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1727" name="Google Shape;1727;p118"/>
          <p:cNvSpPr txBox="1"/>
          <p:nvPr/>
        </p:nvSpPr>
        <p:spPr>
          <a:xfrm>
            <a:off x="2260237" y="1914490"/>
            <a:ext cx="4612080" cy="900216"/>
          </a:xfrm>
          <a:prstGeom prst="rect">
            <a:avLst/>
          </a:prstGeom>
          <a:noFill/>
          <a:ln>
            <a:noFill/>
          </a:ln>
          <a:effectLst>
            <a:outerShdw blurRad="205843" dist="38100" algn="l" rotWithShape="0">
              <a:prstClr val="black">
                <a:alpha val="40000"/>
              </a:prstClr>
            </a:outerShdw>
          </a:effectLst>
        </p:spPr>
        <p:txBody>
          <a:bodyPr spcFirstLastPara="1" wrap="square" lIns="68569" tIns="34275" rIns="68569" bIns="34275" anchor="t" anchorCtr="0">
            <a:spAutoFit/>
          </a:bodyPr>
          <a:lstStyle/>
          <a:p>
            <a:pPr algn="ctr" defTabSz="685800"/>
            <a:r>
              <a:rPr lang="en-US" sz="5400" b="1" dirty="0">
                <a:solidFill>
                  <a:srgbClr val="FFFFFF"/>
                </a:solidFill>
                <a:latin typeface="Poppins" pitchFamily="2" charset="77"/>
                <a:ea typeface="Poppins Black"/>
                <a:cs typeface="Poppins" pitchFamily="2" charset="77"/>
                <a:sym typeface="Poppins Black"/>
              </a:rPr>
              <a:t>THANK YOU</a:t>
            </a:r>
            <a:endParaRPr sz="5400" b="1" dirty="0">
              <a:solidFill>
                <a:srgbClr val="FFFFFF"/>
              </a:solidFill>
              <a:latin typeface="Poppins" pitchFamily="2" charset="77"/>
              <a:ea typeface="Poppins Black"/>
              <a:cs typeface="Poppins" pitchFamily="2" charset="77"/>
              <a:sym typeface="Poppins Black"/>
            </a:endParaRPr>
          </a:p>
        </p:txBody>
      </p:sp>
      <p:sp>
        <p:nvSpPr>
          <p:cNvPr id="1728" name="Google Shape;1728;p118"/>
          <p:cNvSpPr txBox="1"/>
          <p:nvPr/>
        </p:nvSpPr>
        <p:spPr>
          <a:xfrm>
            <a:off x="3357101" y="2778902"/>
            <a:ext cx="2429800" cy="1038716"/>
          </a:xfrm>
          <a:prstGeom prst="rect">
            <a:avLst/>
          </a:prstGeom>
          <a:noFill/>
          <a:ln>
            <a:noFill/>
          </a:ln>
        </p:spPr>
        <p:txBody>
          <a:bodyPr spcFirstLastPara="1" wrap="square" lIns="68569" tIns="34275" rIns="68569" bIns="34275" anchor="t" anchorCtr="0">
            <a:spAutoFit/>
          </a:bodyPr>
          <a:lstStyle/>
          <a:p>
            <a:pPr algn="ctr" defTabSz="685800"/>
            <a:r>
              <a:rPr lang="en-US" sz="2100" dirty="0">
                <a:solidFill>
                  <a:srgbClr val="FFFFFF"/>
                </a:solidFill>
                <a:latin typeface="Calibri" panose="020F0502020204030204" pitchFamily="34" charset="0"/>
                <a:ea typeface="Open Sans"/>
                <a:cs typeface="Calibri" panose="020F0502020204030204" pitchFamily="34" charset="0"/>
                <a:sym typeface="Open Sans"/>
              </a:rPr>
              <a:t>We are looking forward to working together!</a:t>
            </a:r>
            <a:endParaRPr sz="2100" dirty="0">
              <a:solidFill>
                <a:srgbClr val="FFFFFF"/>
              </a:solidFill>
              <a:latin typeface="Calibri" panose="020F0502020204030204" pitchFamily="34" charset="0"/>
              <a:ea typeface="Open Sans"/>
              <a:cs typeface="Calibri" panose="020F0502020204030204" pitchFamily="34" charset="0"/>
              <a:sym typeface="Open Sans"/>
            </a:endParaRPr>
          </a:p>
        </p:txBody>
      </p:sp>
      <p:grpSp>
        <p:nvGrpSpPr>
          <p:cNvPr id="1729" name="Google Shape;1729;p118"/>
          <p:cNvGrpSpPr/>
          <p:nvPr/>
        </p:nvGrpSpPr>
        <p:grpSpPr>
          <a:xfrm>
            <a:off x="4480567" y="1273684"/>
            <a:ext cx="171433" cy="362142"/>
            <a:chOff x="11498696" y="277607"/>
            <a:chExt cx="228577" cy="482856"/>
          </a:xfrm>
        </p:grpSpPr>
        <p:pic>
          <p:nvPicPr>
            <p:cNvPr id="1730" name="Google Shape;1730;p11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5400000">
              <a:off x="11498696" y="531886"/>
              <a:ext cx="228577" cy="228577"/>
            </a:xfrm>
            <a:prstGeom prst="rect">
              <a:avLst/>
            </a:prstGeom>
            <a:noFill/>
            <a:ln>
              <a:noFill/>
            </a:ln>
          </p:spPr>
        </p:pic>
        <p:grpSp>
          <p:nvGrpSpPr>
            <p:cNvPr id="1731" name="Google Shape;1731;p118"/>
            <p:cNvGrpSpPr/>
            <p:nvPr/>
          </p:nvGrpSpPr>
          <p:grpSpPr>
            <a:xfrm rot="10800000">
              <a:off x="11528067" y="277607"/>
              <a:ext cx="169822" cy="254278"/>
              <a:chOff x="11528067" y="760463"/>
              <a:chExt cx="169822" cy="254278"/>
            </a:xfrm>
          </p:grpSpPr>
          <p:pic>
            <p:nvPicPr>
              <p:cNvPr id="1732" name="Google Shape;1732;p118"/>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11528067" y="760463"/>
                <a:ext cx="169819" cy="169819"/>
              </a:xfrm>
              <a:prstGeom prst="rect">
                <a:avLst/>
              </a:prstGeom>
              <a:noFill/>
              <a:ln>
                <a:noFill/>
              </a:ln>
            </p:spPr>
          </p:pic>
          <p:pic>
            <p:nvPicPr>
              <p:cNvPr id="1733" name="Google Shape;1733;p118"/>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11528070" y="844922"/>
                <a:ext cx="169819" cy="169819"/>
              </a:xfrm>
              <a:prstGeom prst="rect">
                <a:avLst/>
              </a:prstGeom>
              <a:noFill/>
              <a:ln>
                <a:noFill/>
              </a:ln>
            </p:spPr>
          </p:pic>
        </p:grpSp>
      </p:grpSp>
      <p:sp>
        <p:nvSpPr>
          <p:cNvPr id="1734" name="Google Shape;1734;p118"/>
          <p:cNvSpPr txBox="1"/>
          <p:nvPr/>
        </p:nvSpPr>
        <p:spPr>
          <a:xfrm>
            <a:off x="3232598" y="4240000"/>
            <a:ext cx="2678805" cy="276969"/>
          </a:xfrm>
          <a:prstGeom prst="rect">
            <a:avLst/>
          </a:prstGeom>
          <a:noFill/>
          <a:ln>
            <a:noFill/>
          </a:ln>
        </p:spPr>
        <p:txBody>
          <a:bodyPr spcFirstLastPara="1" wrap="square" lIns="68569" tIns="34275" rIns="68569" bIns="34275" anchor="t" anchorCtr="0">
            <a:spAutoFit/>
          </a:bodyPr>
          <a:lstStyle/>
          <a:p>
            <a:pPr algn="ctr" defTabSz="685800"/>
            <a:r>
              <a:rPr lang="en-US" sz="1350" dirty="0" err="1">
                <a:solidFill>
                  <a:srgbClr val="FFFFFF"/>
                </a:solidFill>
                <a:latin typeface="Calibri" panose="020F0502020204030204" pitchFamily="34" charset="0"/>
                <a:ea typeface="Open Sans"/>
                <a:cs typeface="Calibri" panose="020F0502020204030204" pitchFamily="34" charset="0"/>
                <a:sym typeface="Open Sans"/>
              </a:rPr>
              <a:t>www.salesperformanceteam.com</a:t>
            </a:r>
            <a:r>
              <a:rPr lang="en-US" sz="1350" dirty="0">
                <a:solidFill>
                  <a:srgbClr val="FFFFFF"/>
                </a:solidFill>
                <a:latin typeface="Calibri" panose="020F0502020204030204" pitchFamily="34" charset="0"/>
                <a:ea typeface="Open Sans"/>
                <a:cs typeface="Calibri" panose="020F0502020204030204" pitchFamily="34" charset="0"/>
                <a:sym typeface="Open Sans"/>
              </a:rPr>
              <a:t> </a:t>
            </a:r>
          </a:p>
        </p:txBody>
      </p:sp>
    </p:spTree>
    <p:extLst>
      <p:ext uri="{BB962C8B-B14F-4D97-AF65-F5344CB8AC3E}">
        <p14:creationId xmlns:p14="http://schemas.microsoft.com/office/powerpoint/2010/main" val="122396089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F46AD53A-2D59-B44F-4932-5E48A2531691}"/>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saturation sat="0"/>
                    </a14:imgEffect>
                  </a14:imgLayer>
                </a14:imgProps>
              </a:ext>
            </a:extLst>
          </a:blip>
          <a:srcRect t="7813" b="7813"/>
          <a:stretch/>
        </p:blipFill>
        <p:spPr>
          <a:xfrm>
            <a:off x="-1" y="0"/>
            <a:ext cx="9144001" cy="5143500"/>
          </a:xfrm>
          <a:prstGeom prst="rect">
            <a:avLst/>
          </a:prstGeom>
        </p:spPr>
      </p:pic>
      <p:sp>
        <p:nvSpPr>
          <p:cNvPr id="55" name="Rectangle 2">
            <a:extLst>
              <a:ext uri="{FF2B5EF4-FFF2-40B4-BE49-F238E27FC236}">
                <a16:creationId xmlns:a16="http://schemas.microsoft.com/office/drawing/2014/main" id="{2B843AD4-5AA5-257F-D9D3-B1572BC3CBEF}"/>
              </a:ext>
            </a:extLst>
          </p:cNvPr>
          <p:cNvSpPr/>
          <p:nvPr/>
        </p:nvSpPr>
        <p:spPr>
          <a:xfrm>
            <a:off x="-1" y="4968154"/>
            <a:ext cx="65827" cy="45815"/>
          </a:xfrm>
          <a:prstGeom prst="rect">
            <a:avLst/>
          </a:prstGeom>
          <a:gradFill>
            <a:gsLst>
              <a:gs pos="0">
                <a:schemeClr val="accent1"/>
              </a:gs>
              <a:gs pos="100000">
                <a:schemeClr val="accent2"/>
              </a:gs>
            </a:gsLst>
            <a:lin ang="2700000"/>
          </a:gradFill>
          <a:ln w="12700">
            <a:miter lim="400000"/>
          </a:ln>
        </p:spPr>
        <p:txBody>
          <a:bodyPr lIns="34289" rIns="34289" anchor="ctr"/>
          <a:lstStyle/>
          <a:p>
            <a:pPr algn="ctr">
              <a:defRPr>
                <a:solidFill>
                  <a:srgbClr val="FFFFFF"/>
                </a:solidFill>
              </a:defRPr>
            </a:pPr>
            <a:endParaRPr sz="1050"/>
          </a:p>
        </p:txBody>
      </p:sp>
      <p:sp>
        <p:nvSpPr>
          <p:cNvPr id="56" name="Freeform 4">
            <a:extLst>
              <a:ext uri="{FF2B5EF4-FFF2-40B4-BE49-F238E27FC236}">
                <a16:creationId xmlns:a16="http://schemas.microsoft.com/office/drawing/2014/main" id="{A0682E85-C987-D58F-B1D9-F3DAFCA68447}"/>
              </a:ext>
            </a:extLst>
          </p:cNvPr>
          <p:cNvSpPr/>
          <p:nvPr/>
        </p:nvSpPr>
        <p:spPr>
          <a:xfrm rot="2700000">
            <a:off x="5293635" y="1237587"/>
            <a:ext cx="2668324" cy="2668324"/>
          </a:xfrm>
          <a:custGeom>
            <a:avLst/>
            <a:gdLst/>
            <a:ahLst/>
            <a:cxnLst>
              <a:cxn ang="0">
                <a:pos x="wd2" y="hd2"/>
              </a:cxn>
              <a:cxn ang="5400000">
                <a:pos x="wd2" y="hd2"/>
              </a:cxn>
              <a:cxn ang="10800000">
                <a:pos x="wd2" y="hd2"/>
              </a:cxn>
              <a:cxn ang="16200000">
                <a:pos x="wd2" y="hd2"/>
              </a:cxn>
            </a:cxnLst>
            <a:rect l="0" t="0" r="r" b="b"/>
            <a:pathLst>
              <a:path w="21600" h="21600" extrusionOk="0">
                <a:moveTo>
                  <a:pt x="0" y="15523"/>
                </a:moveTo>
                <a:lnTo>
                  <a:pt x="109" y="15523"/>
                </a:lnTo>
                <a:lnTo>
                  <a:pt x="109" y="21491"/>
                </a:lnTo>
                <a:lnTo>
                  <a:pt x="21600" y="21491"/>
                </a:lnTo>
                <a:lnTo>
                  <a:pt x="21600" y="21600"/>
                </a:lnTo>
                <a:lnTo>
                  <a:pt x="0" y="21600"/>
                </a:lnTo>
                <a:close/>
                <a:moveTo>
                  <a:pt x="0" y="8228"/>
                </a:moveTo>
                <a:lnTo>
                  <a:pt x="109" y="8228"/>
                </a:lnTo>
                <a:lnTo>
                  <a:pt x="109" y="13257"/>
                </a:lnTo>
                <a:lnTo>
                  <a:pt x="0" y="13257"/>
                </a:lnTo>
                <a:close/>
                <a:moveTo>
                  <a:pt x="0" y="0"/>
                </a:moveTo>
                <a:lnTo>
                  <a:pt x="109" y="0"/>
                </a:lnTo>
                <a:lnTo>
                  <a:pt x="109" y="5962"/>
                </a:lnTo>
                <a:lnTo>
                  <a:pt x="0" y="5962"/>
                </a:lnTo>
                <a:close/>
              </a:path>
            </a:pathLst>
          </a:custGeom>
          <a:solidFill>
            <a:srgbClr val="D9D9D9"/>
          </a:solidFill>
          <a:ln w="12700">
            <a:miter lim="400000"/>
          </a:ln>
        </p:spPr>
        <p:txBody>
          <a:bodyPr lIns="34289" rIns="34289" anchor="ctr"/>
          <a:lstStyle/>
          <a:p>
            <a:pPr algn="ctr">
              <a:defRPr>
                <a:solidFill>
                  <a:srgbClr val="FFFFFF"/>
                </a:solidFill>
              </a:defRPr>
            </a:pPr>
            <a:endParaRPr sz="1050"/>
          </a:p>
        </p:txBody>
      </p:sp>
      <p:sp>
        <p:nvSpPr>
          <p:cNvPr id="57" name="Freeform 5">
            <a:extLst>
              <a:ext uri="{FF2B5EF4-FFF2-40B4-BE49-F238E27FC236}">
                <a16:creationId xmlns:a16="http://schemas.microsoft.com/office/drawing/2014/main" id="{DC3EE8BF-D516-6AB9-CE8A-72C6216D402B}"/>
              </a:ext>
            </a:extLst>
          </p:cNvPr>
          <p:cNvSpPr/>
          <p:nvPr/>
        </p:nvSpPr>
        <p:spPr>
          <a:xfrm rot="2700000">
            <a:off x="5017409" y="1237587"/>
            <a:ext cx="2668324" cy="2668324"/>
          </a:xfrm>
          <a:custGeom>
            <a:avLst/>
            <a:gdLst/>
            <a:ahLst/>
            <a:cxnLst>
              <a:cxn ang="0">
                <a:pos x="wd2" y="hd2"/>
              </a:cxn>
              <a:cxn ang="5400000">
                <a:pos x="wd2" y="hd2"/>
              </a:cxn>
              <a:cxn ang="10800000">
                <a:pos x="wd2" y="hd2"/>
              </a:cxn>
              <a:cxn ang="16200000">
                <a:pos x="wd2" y="hd2"/>
              </a:cxn>
            </a:cxnLst>
            <a:rect l="0" t="0" r="r" b="b"/>
            <a:pathLst>
              <a:path w="21600" h="21600" extrusionOk="0">
                <a:moveTo>
                  <a:pt x="10803" y="21491"/>
                </a:moveTo>
                <a:lnTo>
                  <a:pt x="21600" y="21491"/>
                </a:lnTo>
                <a:lnTo>
                  <a:pt x="21600" y="21600"/>
                </a:lnTo>
                <a:lnTo>
                  <a:pt x="10803" y="21600"/>
                </a:lnTo>
                <a:close/>
                <a:moveTo>
                  <a:pt x="0" y="10154"/>
                </a:moveTo>
                <a:lnTo>
                  <a:pt x="109" y="10154"/>
                </a:lnTo>
                <a:lnTo>
                  <a:pt x="109" y="21491"/>
                </a:lnTo>
                <a:lnTo>
                  <a:pt x="8436" y="21491"/>
                </a:lnTo>
                <a:lnTo>
                  <a:pt x="8436" y="21600"/>
                </a:lnTo>
                <a:lnTo>
                  <a:pt x="0" y="21600"/>
                </a:lnTo>
                <a:close/>
                <a:moveTo>
                  <a:pt x="0" y="0"/>
                </a:moveTo>
                <a:lnTo>
                  <a:pt x="109" y="0"/>
                </a:lnTo>
                <a:lnTo>
                  <a:pt x="109" y="7888"/>
                </a:lnTo>
                <a:lnTo>
                  <a:pt x="0" y="7888"/>
                </a:lnTo>
                <a:close/>
              </a:path>
            </a:pathLst>
          </a:custGeom>
          <a:solidFill>
            <a:srgbClr val="D9D9D9"/>
          </a:solidFill>
          <a:ln w="12700">
            <a:miter lim="400000"/>
          </a:ln>
        </p:spPr>
        <p:txBody>
          <a:bodyPr lIns="34289" rIns="34289" anchor="ctr"/>
          <a:lstStyle/>
          <a:p>
            <a:pPr algn="ctr">
              <a:defRPr>
                <a:solidFill>
                  <a:srgbClr val="FFFFFF"/>
                </a:solidFill>
              </a:defRPr>
            </a:pPr>
            <a:endParaRPr sz="1050"/>
          </a:p>
        </p:txBody>
      </p:sp>
      <p:sp>
        <p:nvSpPr>
          <p:cNvPr id="58" name="Freeform 6">
            <a:extLst>
              <a:ext uri="{FF2B5EF4-FFF2-40B4-BE49-F238E27FC236}">
                <a16:creationId xmlns:a16="http://schemas.microsoft.com/office/drawing/2014/main" id="{5A08FDB6-D73C-7848-DA77-9E76365422CE}"/>
              </a:ext>
            </a:extLst>
          </p:cNvPr>
          <p:cNvSpPr/>
          <p:nvPr/>
        </p:nvSpPr>
        <p:spPr>
          <a:xfrm rot="2700000">
            <a:off x="4741181" y="1237587"/>
            <a:ext cx="2668324" cy="26683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 y="0"/>
                </a:lnTo>
                <a:lnTo>
                  <a:pt x="109" y="21491"/>
                </a:lnTo>
                <a:lnTo>
                  <a:pt x="21600" y="21491"/>
                </a:lnTo>
                <a:lnTo>
                  <a:pt x="21600" y="21600"/>
                </a:lnTo>
                <a:lnTo>
                  <a:pt x="0" y="21600"/>
                </a:lnTo>
                <a:close/>
              </a:path>
            </a:pathLst>
          </a:custGeom>
          <a:solidFill>
            <a:srgbClr val="D9D9D9"/>
          </a:solidFill>
          <a:ln w="12700">
            <a:miter lim="400000"/>
          </a:ln>
        </p:spPr>
        <p:txBody>
          <a:bodyPr lIns="34289" rIns="34289" anchor="ctr"/>
          <a:lstStyle/>
          <a:p>
            <a:pPr algn="ctr">
              <a:defRPr>
                <a:solidFill>
                  <a:srgbClr val="FFFFFF"/>
                </a:solidFill>
              </a:defRPr>
            </a:pPr>
            <a:endParaRPr sz="1050"/>
          </a:p>
        </p:txBody>
      </p:sp>
      <p:sp>
        <p:nvSpPr>
          <p:cNvPr id="59" name="Rectangle 7">
            <a:extLst>
              <a:ext uri="{FF2B5EF4-FFF2-40B4-BE49-F238E27FC236}">
                <a16:creationId xmlns:a16="http://schemas.microsoft.com/office/drawing/2014/main" id="{520761DF-3185-49D4-0A7B-49E9490D4DA0}"/>
              </a:ext>
            </a:extLst>
          </p:cNvPr>
          <p:cNvSpPr/>
          <p:nvPr/>
        </p:nvSpPr>
        <p:spPr>
          <a:xfrm rot="18900000">
            <a:off x="4993539" y="1370191"/>
            <a:ext cx="756867" cy="50427"/>
          </a:xfrm>
          <a:prstGeom prst="rect">
            <a:avLst/>
          </a:prstGeom>
          <a:gradFill>
            <a:gsLst>
              <a:gs pos="0">
                <a:schemeClr val="accent1"/>
              </a:gs>
              <a:gs pos="100000">
                <a:schemeClr val="accent3"/>
              </a:gs>
            </a:gsLst>
          </a:gradFill>
          <a:ln w="12700">
            <a:miter lim="400000"/>
          </a:ln>
        </p:spPr>
        <p:txBody>
          <a:bodyPr lIns="34289" rIns="34289" anchor="ctr"/>
          <a:lstStyle/>
          <a:p>
            <a:pPr algn="ctr">
              <a:defRPr>
                <a:solidFill>
                  <a:srgbClr val="FFFFFF"/>
                </a:solidFill>
              </a:defRPr>
            </a:pPr>
            <a:endParaRPr sz="1050"/>
          </a:p>
        </p:txBody>
      </p:sp>
      <p:sp>
        <p:nvSpPr>
          <p:cNvPr id="60" name="Rectangle 8">
            <a:extLst>
              <a:ext uri="{FF2B5EF4-FFF2-40B4-BE49-F238E27FC236}">
                <a16:creationId xmlns:a16="http://schemas.microsoft.com/office/drawing/2014/main" id="{82A37746-DBD9-BDDA-2EFC-3C6AB21FB750}"/>
              </a:ext>
            </a:extLst>
          </p:cNvPr>
          <p:cNvSpPr/>
          <p:nvPr/>
        </p:nvSpPr>
        <p:spPr>
          <a:xfrm rot="13500000">
            <a:off x="5822511" y="4060394"/>
            <a:ext cx="331820" cy="50427"/>
          </a:xfrm>
          <a:prstGeom prst="rect">
            <a:avLst/>
          </a:prstGeom>
          <a:solidFill>
            <a:srgbClr val="A6A6A6"/>
          </a:solidFill>
          <a:ln w="12700">
            <a:miter lim="400000"/>
          </a:ln>
        </p:spPr>
        <p:txBody>
          <a:bodyPr lIns="34289" rIns="34289" anchor="ctr"/>
          <a:lstStyle/>
          <a:p>
            <a:pPr algn="ctr">
              <a:defRPr>
                <a:solidFill>
                  <a:srgbClr val="FFFFFF"/>
                </a:solidFill>
              </a:defRPr>
            </a:pPr>
            <a:endParaRPr sz="1050"/>
          </a:p>
        </p:txBody>
      </p:sp>
      <p:sp>
        <p:nvSpPr>
          <p:cNvPr id="61" name="Rectangle 9">
            <a:extLst>
              <a:ext uri="{FF2B5EF4-FFF2-40B4-BE49-F238E27FC236}">
                <a16:creationId xmlns:a16="http://schemas.microsoft.com/office/drawing/2014/main" id="{7C07A6DE-773E-572D-D1F4-69C7E5B6558E}"/>
              </a:ext>
            </a:extLst>
          </p:cNvPr>
          <p:cNvSpPr/>
          <p:nvPr/>
        </p:nvSpPr>
        <p:spPr>
          <a:xfrm rot="2700000">
            <a:off x="4112154" y="2457250"/>
            <a:ext cx="228998" cy="228998"/>
          </a:xfrm>
          <a:prstGeom prst="rect">
            <a:avLst/>
          </a:prstGeom>
          <a:gradFill>
            <a:gsLst>
              <a:gs pos="0">
                <a:schemeClr val="accent1"/>
              </a:gs>
              <a:gs pos="100000">
                <a:schemeClr val="accent3"/>
              </a:gs>
            </a:gsLst>
          </a:gradFill>
          <a:ln w="12700">
            <a:miter lim="400000"/>
          </a:ln>
        </p:spPr>
        <p:txBody>
          <a:bodyPr lIns="34289" rIns="34289" anchor="ctr"/>
          <a:lstStyle/>
          <a:p>
            <a:pPr algn="ctr">
              <a:defRPr>
                <a:solidFill>
                  <a:srgbClr val="FFFFFF"/>
                </a:solidFill>
              </a:defRPr>
            </a:pPr>
            <a:endParaRPr sz="1050"/>
          </a:p>
        </p:txBody>
      </p:sp>
      <p:sp>
        <p:nvSpPr>
          <p:cNvPr id="62" name="Rectangle 10">
            <a:extLst>
              <a:ext uri="{FF2B5EF4-FFF2-40B4-BE49-F238E27FC236}">
                <a16:creationId xmlns:a16="http://schemas.microsoft.com/office/drawing/2014/main" id="{E3ECA267-136F-BCFE-F24D-407658F5374D}"/>
              </a:ext>
            </a:extLst>
          </p:cNvPr>
          <p:cNvSpPr/>
          <p:nvPr/>
        </p:nvSpPr>
        <p:spPr>
          <a:xfrm rot="13500000">
            <a:off x="4731281" y="3476256"/>
            <a:ext cx="791879" cy="50427"/>
          </a:xfrm>
          <a:prstGeom prst="rect">
            <a:avLst/>
          </a:prstGeom>
          <a:solidFill>
            <a:srgbClr val="A6A6A6"/>
          </a:solidFill>
          <a:ln w="12700">
            <a:miter lim="400000"/>
          </a:ln>
        </p:spPr>
        <p:txBody>
          <a:bodyPr lIns="34289" rIns="34289" anchor="ctr"/>
          <a:lstStyle/>
          <a:p>
            <a:pPr algn="ctr">
              <a:defRPr>
                <a:solidFill>
                  <a:srgbClr val="FFFFFF"/>
                </a:solidFill>
              </a:defRPr>
            </a:pPr>
            <a:endParaRPr sz="1050"/>
          </a:p>
        </p:txBody>
      </p:sp>
      <p:sp>
        <p:nvSpPr>
          <p:cNvPr id="63" name="Freeform 11">
            <a:extLst>
              <a:ext uri="{FF2B5EF4-FFF2-40B4-BE49-F238E27FC236}">
                <a16:creationId xmlns:a16="http://schemas.microsoft.com/office/drawing/2014/main" id="{CBC66F1B-1A3B-E1E6-7CDB-FBE654532BC3}"/>
              </a:ext>
            </a:extLst>
          </p:cNvPr>
          <p:cNvSpPr/>
          <p:nvPr/>
        </p:nvSpPr>
        <p:spPr>
          <a:xfrm rot="13500000">
            <a:off x="5846086" y="1237587"/>
            <a:ext cx="2668324" cy="2668324"/>
          </a:xfrm>
          <a:custGeom>
            <a:avLst/>
            <a:gdLst/>
            <a:ahLst/>
            <a:cxnLst>
              <a:cxn ang="0">
                <a:pos x="wd2" y="hd2"/>
              </a:cxn>
              <a:cxn ang="5400000">
                <a:pos x="wd2" y="hd2"/>
              </a:cxn>
              <a:cxn ang="10800000">
                <a:pos x="wd2" y="hd2"/>
              </a:cxn>
              <a:cxn ang="16200000">
                <a:pos x="wd2" y="hd2"/>
              </a:cxn>
            </a:cxnLst>
            <a:rect l="0" t="0" r="r" b="b"/>
            <a:pathLst>
              <a:path w="21600" h="21600" extrusionOk="0">
                <a:moveTo>
                  <a:pt x="109" y="4160"/>
                </a:moveTo>
                <a:lnTo>
                  <a:pt x="0" y="4160"/>
                </a:lnTo>
                <a:lnTo>
                  <a:pt x="0" y="0"/>
                </a:lnTo>
                <a:lnTo>
                  <a:pt x="109" y="0"/>
                </a:lnTo>
                <a:close/>
                <a:moveTo>
                  <a:pt x="109" y="12379"/>
                </a:moveTo>
                <a:lnTo>
                  <a:pt x="0" y="12379"/>
                </a:lnTo>
                <a:lnTo>
                  <a:pt x="0" y="6627"/>
                </a:lnTo>
                <a:lnTo>
                  <a:pt x="109" y="6627"/>
                </a:lnTo>
                <a:close/>
                <a:moveTo>
                  <a:pt x="6536" y="21600"/>
                </a:moveTo>
                <a:lnTo>
                  <a:pt x="0" y="21600"/>
                </a:lnTo>
                <a:lnTo>
                  <a:pt x="0" y="14846"/>
                </a:lnTo>
                <a:lnTo>
                  <a:pt x="109" y="14846"/>
                </a:lnTo>
                <a:lnTo>
                  <a:pt x="109" y="21491"/>
                </a:lnTo>
                <a:lnTo>
                  <a:pt x="6536" y="21491"/>
                </a:lnTo>
                <a:close/>
                <a:moveTo>
                  <a:pt x="14735" y="21600"/>
                </a:moveTo>
                <a:lnTo>
                  <a:pt x="9003" y="21600"/>
                </a:lnTo>
                <a:lnTo>
                  <a:pt x="9003" y="21491"/>
                </a:lnTo>
                <a:lnTo>
                  <a:pt x="14735" y="21491"/>
                </a:lnTo>
                <a:close/>
                <a:moveTo>
                  <a:pt x="21600" y="21600"/>
                </a:moveTo>
                <a:lnTo>
                  <a:pt x="17202" y="21600"/>
                </a:lnTo>
                <a:lnTo>
                  <a:pt x="17202" y="21491"/>
                </a:lnTo>
                <a:lnTo>
                  <a:pt x="21600" y="21491"/>
                </a:lnTo>
                <a:close/>
              </a:path>
            </a:pathLst>
          </a:custGeom>
          <a:solidFill>
            <a:srgbClr val="D9D9D9"/>
          </a:solidFill>
          <a:ln w="12700">
            <a:miter lim="400000"/>
          </a:ln>
        </p:spPr>
        <p:txBody>
          <a:bodyPr lIns="34289" rIns="34289" anchor="ctr"/>
          <a:lstStyle/>
          <a:p>
            <a:pPr algn="ctr">
              <a:defRPr>
                <a:solidFill>
                  <a:srgbClr val="FFFFFF"/>
                </a:solidFill>
              </a:defRPr>
            </a:pPr>
            <a:endParaRPr sz="1050"/>
          </a:p>
        </p:txBody>
      </p:sp>
      <p:pic>
        <p:nvPicPr>
          <p:cNvPr id="64" name="Picture Placeholder 1">
            <a:extLst>
              <a:ext uri="{FF2B5EF4-FFF2-40B4-BE49-F238E27FC236}">
                <a16:creationId xmlns:a16="http://schemas.microsoft.com/office/drawing/2014/main" id="{A3742ED8-E312-1C91-A8AF-B07C0D5BB550}"/>
              </a:ext>
            </a:extLst>
          </p:cNvPr>
          <p:cNvPicPr>
            <a:picLocks noChangeAspect="1"/>
          </p:cNvPicPr>
          <p:nvPr/>
        </p:nvPicPr>
        <p:blipFill rotWithShape="1">
          <a:blip r:embed="rId4"/>
          <a:srcRect l="20147" r="13953"/>
          <a:stretch/>
        </p:blipFill>
        <p:spPr>
          <a:xfrm>
            <a:off x="5017232" y="684959"/>
            <a:ext cx="3773579" cy="377357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lnTo>
                  <a:pt x="10800" y="0"/>
                </a:lnTo>
                <a:close/>
              </a:path>
            </a:pathLst>
          </a:custGeom>
        </p:spPr>
      </p:pic>
      <p:sp>
        <p:nvSpPr>
          <p:cNvPr id="8" name="TextBox 7">
            <a:extLst>
              <a:ext uri="{FF2B5EF4-FFF2-40B4-BE49-F238E27FC236}">
                <a16:creationId xmlns:a16="http://schemas.microsoft.com/office/drawing/2014/main" id="{C422C93E-9E7B-0AF4-0516-03FA157A8E74}"/>
              </a:ext>
            </a:extLst>
          </p:cNvPr>
          <p:cNvSpPr txBox="1"/>
          <p:nvPr/>
        </p:nvSpPr>
        <p:spPr>
          <a:xfrm>
            <a:off x="518990" y="1367281"/>
            <a:ext cx="3864351" cy="1508105"/>
          </a:xfrm>
          <a:prstGeom prst="rect">
            <a:avLst/>
          </a:prstGeom>
          <a:noFill/>
        </p:spPr>
        <p:txBody>
          <a:bodyPr wrap="square" rtlCol="0">
            <a:spAutoFit/>
          </a:bodyPr>
          <a:lstStyle/>
          <a:p>
            <a:r>
              <a:rPr lang="en-US" sz="3200" b="1" dirty="0">
                <a:solidFill>
                  <a:schemeClr val="tx1">
                    <a:lumMod val="85000"/>
                    <a:lumOff val="15000"/>
                  </a:schemeClr>
                </a:solidFill>
                <a:latin typeface="Poppins" pitchFamily="2" charset="77"/>
                <a:cs typeface="Poppins" pitchFamily="2" charset="77"/>
              </a:rPr>
              <a:t>HELPING </a:t>
            </a:r>
          </a:p>
          <a:p>
            <a:r>
              <a:rPr lang="en-US" sz="3200" b="1" dirty="0">
                <a:solidFill>
                  <a:schemeClr val="tx1">
                    <a:lumMod val="85000"/>
                    <a:lumOff val="15000"/>
                  </a:schemeClr>
                </a:solidFill>
                <a:latin typeface="Poppins" pitchFamily="2" charset="77"/>
                <a:cs typeface="Poppins" pitchFamily="2" charset="77"/>
              </a:rPr>
              <a:t>YOUR TEAM </a:t>
            </a:r>
          </a:p>
          <a:p>
            <a:r>
              <a:rPr lang="en-US" sz="2800" dirty="0">
                <a:solidFill>
                  <a:schemeClr val="tx1">
                    <a:lumMod val="85000"/>
                    <a:lumOff val="15000"/>
                  </a:schemeClr>
                </a:solidFill>
                <a:latin typeface="Poppins" pitchFamily="2" charset="77"/>
                <a:cs typeface="Poppins" pitchFamily="2" charset="77"/>
              </a:rPr>
              <a:t>HIT THEIR NUMBERS</a:t>
            </a:r>
            <a:endParaRPr lang="en-US" sz="3200" dirty="0">
              <a:solidFill>
                <a:schemeClr val="tx1">
                  <a:lumMod val="85000"/>
                  <a:lumOff val="15000"/>
                </a:schemeClr>
              </a:solidFill>
              <a:latin typeface="Poppins" pitchFamily="2" charset="77"/>
              <a:cs typeface="Poppins" pitchFamily="2" charset="77"/>
            </a:endParaRPr>
          </a:p>
        </p:txBody>
      </p:sp>
      <p:grpSp>
        <p:nvGrpSpPr>
          <p:cNvPr id="13" name="Group 12">
            <a:extLst>
              <a:ext uri="{FF2B5EF4-FFF2-40B4-BE49-F238E27FC236}">
                <a16:creationId xmlns:a16="http://schemas.microsoft.com/office/drawing/2014/main" id="{19FF020E-E7C4-A548-5D51-DF109CBD271F}"/>
              </a:ext>
            </a:extLst>
          </p:cNvPr>
          <p:cNvGrpSpPr/>
          <p:nvPr/>
        </p:nvGrpSpPr>
        <p:grpSpPr>
          <a:xfrm>
            <a:off x="445773" y="3927326"/>
            <a:ext cx="1740055" cy="531213"/>
            <a:chOff x="500120" y="4255669"/>
            <a:chExt cx="2065875" cy="630681"/>
          </a:xfrm>
        </p:grpSpPr>
        <p:pic>
          <p:nvPicPr>
            <p:cNvPr id="19" name="Picture 18">
              <a:extLst>
                <a:ext uri="{FF2B5EF4-FFF2-40B4-BE49-F238E27FC236}">
                  <a16:creationId xmlns:a16="http://schemas.microsoft.com/office/drawing/2014/main" id="{78A2408E-40EA-9107-8AAF-DAA94FDF823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8776" t="19323" r="26796" b="43584"/>
            <a:stretch/>
          </p:blipFill>
          <p:spPr>
            <a:xfrm>
              <a:off x="500120" y="4255669"/>
              <a:ext cx="944258" cy="630681"/>
            </a:xfrm>
            <a:prstGeom prst="rect">
              <a:avLst/>
            </a:prstGeom>
          </p:spPr>
        </p:pic>
        <p:grpSp>
          <p:nvGrpSpPr>
            <p:cNvPr id="12" name="Group 11">
              <a:extLst>
                <a:ext uri="{FF2B5EF4-FFF2-40B4-BE49-F238E27FC236}">
                  <a16:creationId xmlns:a16="http://schemas.microsoft.com/office/drawing/2014/main" id="{76B4CAE2-D7C5-4C05-EEB3-E4CBEEF0262F}"/>
                </a:ext>
              </a:extLst>
            </p:cNvPr>
            <p:cNvGrpSpPr/>
            <p:nvPr/>
          </p:nvGrpSpPr>
          <p:grpSpPr>
            <a:xfrm>
              <a:off x="1327021" y="4275545"/>
              <a:ext cx="1238974" cy="590928"/>
              <a:chOff x="1327021" y="4168603"/>
              <a:chExt cx="1238974" cy="590928"/>
            </a:xfrm>
          </p:grpSpPr>
          <p:pic>
            <p:nvPicPr>
              <p:cNvPr id="9" name="Picture 8">
                <a:extLst>
                  <a:ext uri="{FF2B5EF4-FFF2-40B4-BE49-F238E27FC236}">
                    <a16:creationId xmlns:a16="http://schemas.microsoft.com/office/drawing/2014/main" id="{8023457E-44C3-099D-2767-2F938744AB9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8933" t="59269" r="67097" b="28658"/>
              <a:stretch/>
            </p:blipFill>
            <p:spPr>
              <a:xfrm>
                <a:off x="1332050" y="4168603"/>
                <a:ext cx="509450" cy="205274"/>
              </a:xfrm>
              <a:prstGeom prst="rect">
                <a:avLst/>
              </a:prstGeom>
            </p:spPr>
          </p:pic>
          <p:pic>
            <p:nvPicPr>
              <p:cNvPr id="10" name="Picture 9">
                <a:extLst>
                  <a:ext uri="{FF2B5EF4-FFF2-40B4-BE49-F238E27FC236}">
                    <a16:creationId xmlns:a16="http://schemas.microsoft.com/office/drawing/2014/main" id="{95949739-3D23-BC4C-9439-16C810A6DC2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37366" t="70470" r="36996" b="19149"/>
              <a:stretch/>
            </p:blipFill>
            <p:spPr>
              <a:xfrm>
                <a:off x="1327021" y="4583039"/>
                <a:ext cx="544908" cy="176492"/>
              </a:xfrm>
              <a:prstGeom prst="rect">
                <a:avLst/>
              </a:prstGeom>
            </p:spPr>
          </p:pic>
          <p:pic>
            <p:nvPicPr>
              <p:cNvPr id="11" name="Picture 10">
                <a:extLst>
                  <a:ext uri="{FF2B5EF4-FFF2-40B4-BE49-F238E27FC236}">
                    <a16:creationId xmlns:a16="http://schemas.microsoft.com/office/drawing/2014/main" id="{C2CE9878-B627-53BC-7EFD-92F85A1A009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32902" t="59269" r="9226" b="28658"/>
              <a:stretch/>
            </p:blipFill>
            <p:spPr>
              <a:xfrm>
                <a:off x="1336013" y="4380126"/>
                <a:ext cx="1229982" cy="205274"/>
              </a:xfrm>
              <a:prstGeom prst="rect">
                <a:avLst/>
              </a:prstGeom>
            </p:spPr>
          </p:pic>
        </p:grpSp>
      </p:grpSp>
    </p:spTree>
    <p:extLst>
      <p:ext uri="{BB962C8B-B14F-4D97-AF65-F5344CB8AC3E}">
        <p14:creationId xmlns:p14="http://schemas.microsoft.com/office/powerpoint/2010/main" val="256423458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4F205E1-FB1B-D0CD-F848-3F02A060EA3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7813" b="7813"/>
          <a:stretch/>
        </p:blipFill>
        <p:spPr>
          <a:xfrm>
            <a:off x="0" y="3859"/>
            <a:ext cx="9144000" cy="5143500"/>
          </a:xfrm>
          <a:prstGeom prst="rect">
            <a:avLst/>
          </a:prstGeom>
        </p:spPr>
      </p:pic>
      <p:pic>
        <p:nvPicPr>
          <p:cNvPr id="3" name="Picture 2">
            <a:extLst>
              <a:ext uri="{FF2B5EF4-FFF2-40B4-BE49-F238E27FC236}">
                <a16:creationId xmlns:a16="http://schemas.microsoft.com/office/drawing/2014/main" id="{723328B2-9764-E77B-BAFE-549F8CAA5066}"/>
              </a:ext>
            </a:extLst>
          </p:cNvPr>
          <p:cNvPicPr>
            <a:picLocks noChangeAspect="1"/>
          </p:cNvPicPr>
          <p:nvPr/>
        </p:nvPicPr>
        <p:blipFill rotWithShape="1">
          <a:blip r:embed="rId3"/>
          <a:srcRect l="1" r="528" b="1063"/>
          <a:stretch/>
        </p:blipFill>
        <p:spPr>
          <a:xfrm>
            <a:off x="-1" y="591638"/>
            <a:ext cx="9152993" cy="4551862"/>
          </a:xfrm>
          <a:prstGeom prst="rect">
            <a:avLst/>
          </a:prstGeom>
        </p:spPr>
      </p:pic>
      <p:sp>
        <p:nvSpPr>
          <p:cNvPr id="55" name="Rectangle 2">
            <a:extLst>
              <a:ext uri="{FF2B5EF4-FFF2-40B4-BE49-F238E27FC236}">
                <a16:creationId xmlns:a16="http://schemas.microsoft.com/office/drawing/2014/main" id="{2B843AD4-5AA5-257F-D9D3-B1572BC3CBEF}"/>
              </a:ext>
            </a:extLst>
          </p:cNvPr>
          <p:cNvSpPr/>
          <p:nvPr/>
        </p:nvSpPr>
        <p:spPr>
          <a:xfrm>
            <a:off x="0" y="4620861"/>
            <a:ext cx="442260" cy="174504"/>
          </a:xfrm>
          <a:prstGeom prst="rect">
            <a:avLst/>
          </a:prstGeom>
          <a:gradFill>
            <a:gsLst>
              <a:gs pos="0">
                <a:schemeClr val="accent1"/>
              </a:gs>
              <a:gs pos="100000">
                <a:schemeClr val="accent2"/>
              </a:gs>
            </a:gsLst>
            <a:lin ang="2700000"/>
          </a:gradFill>
          <a:ln w="12700">
            <a:miter lim="400000"/>
          </a:ln>
        </p:spPr>
        <p:txBody>
          <a:bodyPr lIns="34289" rIns="34289" anchor="ctr"/>
          <a:lstStyle/>
          <a:p>
            <a:pPr algn="ctr">
              <a:defRPr>
                <a:solidFill>
                  <a:srgbClr val="FFFFFF"/>
                </a:solidFill>
              </a:defRPr>
            </a:pPr>
            <a:endParaRPr sz="1050"/>
          </a:p>
        </p:txBody>
      </p:sp>
      <p:sp>
        <p:nvSpPr>
          <p:cNvPr id="8" name="TextBox 7">
            <a:extLst>
              <a:ext uri="{FF2B5EF4-FFF2-40B4-BE49-F238E27FC236}">
                <a16:creationId xmlns:a16="http://schemas.microsoft.com/office/drawing/2014/main" id="{C422C93E-9E7B-0AF4-0516-03FA157A8E74}"/>
              </a:ext>
            </a:extLst>
          </p:cNvPr>
          <p:cNvSpPr txBox="1"/>
          <p:nvPr/>
        </p:nvSpPr>
        <p:spPr>
          <a:xfrm>
            <a:off x="509895" y="675825"/>
            <a:ext cx="4868016" cy="1015663"/>
          </a:xfrm>
          <a:prstGeom prst="rect">
            <a:avLst/>
          </a:prstGeom>
          <a:noFill/>
        </p:spPr>
        <p:txBody>
          <a:bodyPr wrap="square" rtlCol="0">
            <a:spAutoFit/>
          </a:bodyPr>
          <a:lstStyle/>
          <a:p>
            <a:r>
              <a:rPr lang="en-US" sz="3200" b="1" dirty="0">
                <a:solidFill>
                  <a:schemeClr val="accent3">
                    <a:lumMod val="75000"/>
                  </a:schemeClr>
                </a:solidFill>
                <a:latin typeface="Poppins" pitchFamily="2" charset="77"/>
                <a:cs typeface="Poppins" pitchFamily="2" charset="77"/>
              </a:rPr>
              <a:t>HELPING YOUR TEAM </a:t>
            </a:r>
          </a:p>
          <a:p>
            <a:r>
              <a:rPr lang="en-US" sz="2800" dirty="0">
                <a:solidFill>
                  <a:schemeClr val="tx1">
                    <a:lumMod val="85000"/>
                    <a:lumOff val="15000"/>
                  </a:schemeClr>
                </a:solidFill>
                <a:latin typeface="Poppins" pitchFamily="2" charset="77"/>
                <a:cs typeface="Poppins" pitchFamily="2" charset="77"/>
              </a:rPr>
              <a:t>HIT THEIR NUMBERS</a:t>
            </a:r>
            <a:endParaRPr lang="en-US" sz="3200" dirty="0">
              <a:solidFill>
                <a:schemeClr val="tx1">
                  <a:lumMod val="85000"/>
                  <a:lumOff val="15000"/>
                </a:schemeClr>
              </a:solidFill>
              <a:latin typeface="Poppins" pitchFamily="2" charset="77"/>
              <a:cs typeface="Poppins" pitchFamily="2" charset="77"/>
            </a:endParaRPr>
          </a:p>
        </p:txBody>
      </p:sp>
      <p:grpSp>
        <p:nvGrpSpPr>
          <p:cNvPr id="13" name="Group 12">
            <a:extLst>
              <a:ext uri="{FF2B5EF4-FFF2-40B4-BE49-F238E27FC236}">
                <a16:creationId xmlns:a16="http://schemas.microsoft.com/office/drawing/2014/main" id="{19FF020E-E7C4-A548-5D51-DF109CBD271F}"/>
              </a:ext>
            </a:extLst>
          </p:cNvPr>
          <p:cNvGrpSpPr/>
          <p:nvPr/>
        </p:nvGrpSpPr>
        <p:grpSpPr>
          <a:xfrm>
            <a:off x="442260" y="1873185"/>
            <a:ext cx="2065875" cy="630681"/>
            <a:chOff x="500120" y="4255669"/>
            <a:chExt cx="2065875" cy="630681"/>
          </a:xfrm>
        </p:grpSpPr>
        <p:pic>
          <p:nvPicPr>
            <p:cNvPr id="19" name="Picture 18">
              <a:extLst>
                <a:ext uri="{FF2B5EF4-FFF2-40B4-BE49-F238E27FC236}">
                  <a16:creationId xmlns:a16="http://schemas.microsoft.com/office/drawing/2014/main" id="{78A2408E-40EA-9107-8AAF-DAA94FDF823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8776" t="19323" r="26796" b="43584"/>
            <a:stretch/>
          </p:blipFill>
          <p:spPr>
            <a:xfrm>
              <a:off x="500120" y="4255669"/>
              <a:ext cx="944258" cy="630681"/>
            </a:xfrm>
            <a:prstGeom prst="rect">
              <a:avLst/>
            </a:prstGeom>
          </p:spPr>
        </p:pic>
        <p:grpSp>
          <p:nvGrpSpPr>
            <p:cNvPr id="12" name="Group 11">
              <a:extLst>
                <a:ext uri="{FF2B5EF4-FFF2-40B4-BE49-F238E27FC236}">
                  <a16:creationId xmlns:a16="http://schemas.microsoft.com/office/drawing/2014/main" id="{76B4CAE2-D7C5-4C05-EEB3-E4CBEEF0262F}"/>
                </a:ext>
              </a:extLst>
            </p:cNvPr>
            <p:cNvGrpSpPr/>
            <p:nvPr/>
          </p:nvGrpSpPr>
          <p:grpSpPr>
            <a:xfrm>
              <a:off x="1327021" y="4275545"/>
              <a:ext cx="1238974" cy="590928"/>
              <a:chOff x="1327021" y="4168603"/>
              <a:chExt cx="1238974" cy="590928"/>
            </a:xfrm>
          </p:grpSpPr>
          <p:pic>
            <p:nvPicPr>
              <p:cNvPr id="9" name="Picture 8">
                <a:extLst>
                  <a:ext uri="{FF2B5EF4-FFF2-40B4-BE49-F238E27FC236}">
                    <a16:creationId xmlns:a16="http://schemas.microsoft.com/office/drawing/2014/main" id="{8023457E-44C3-099D-2767-2F938744AB9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8933" t="59269" r="67097" b="28658"/>
              <a:stretch/>
            </p:blipFill>
            <p:spPr>
              <a:xfrm>
                <a:off x="1332050" y="4168603"/>
                <a:ext cx="509450" cy="205274"/>
              </a:xfrm>
              <a:prstGeom prst="rect">
                <a:avLst/>
              </a:prstGeom>
            </p:spPr>
          </p:pic>
          <p:pic>
            <p:nvPicPr>
              <p:cNvPr id="10" name="Picture 9">
                <a:extLst>
                  <a:ext uri="{FF2B5EF4-FFF2-40B4-BE49-F238E27FC236}">
                    <a16:creationId xmlns:a16="http://schemas.microsoft.com/office/drawing/2014/main" id="{95949739-3D23-BC4C-9439-16C810A6DC2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37366" t="70470" r="36996" b="19149"/>
              <a:stretch/>
            </p:blipFill>
            <p:spPr>
              <a:xfrm>
                <a:off x="1327021" y="4583039"/>
                <a:ext cx="544908" cy="176492"/>
              </a:xfrm>
              <a:prstGeom prst="rect">
                <a:avLst/>
              </a:prstGeom>
            </p:spPr>
          </p:pic>
          <p:pic>
            <p:nvPicPr>
              <p:cNvPr id="11" name="Picture 10">
                <a:extLst>
                  <a:ext uri="{FF2B5EF4-FFF2-40B4-BE49-F238E27FC236}">
                    <a16:creationId xmlns:a16="http://schemas.microsoft.com/office/drawing/2014/main" id="{C2CE9878-B627-53BC-7EFD-92F85A1A009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32902" t="59269" r="9226" b="28658"/>
              <a:stretch/>
            </p:blipFill>
            <p:spPr>
              <a:xfrm>
                <a:off x="1336013" y="4380126"/>
                <a:ext cx="1229982" cy="205274"/>
              </a:xfrm>
              <a:prstGeom prst="rect">
                <a:avLst/>
              </a:prstGeom>
            </p:spPr>
          </p:pic>
        </p:grpSp>
      </p:grpSp>
      <p:sp>
        <p:nvSpPr>
          <p:cNvPr id="5" name="TextBox 4">
            <a:extLst>
              <a:ext uri="{FF2B5EF4-FFF2-40B4-BE49-F238E27FC236}">
                <a16:creationId xmlns:a16="http://schemas.microsoft.com/office/drawing/2014/main" id="{4DD3AA7B-87A9-19E1-838B-2B3851A55425}"/>
              </a:ext>
            </a:extLst>
          </p:cNvPr>
          <p:cNvSpPr txBox="1"/>
          <p:nvPr/>
        </p:nvSpPr>
        <p:spPr>
          <a:xfrm>
            <a:off x="527428" y="4579040"/>
            <a:ext cx="4578980" cy="261610"/>
          </a:xfrm>
          <a:prstGeom prst="rect">
            <a:avLst/>
          </a:prstGeom>
          <a:noFill/>
        </p:spPr>
        <p:txBody>
          <a:bodyPr wrap="square">
            <a:spAutoFit/>
          </a:bodyPr>
          <a:lstStyle/>
          <a:p>
            <a:pPr defTabSz="685800"/>
            <a:r>
              <a:rPr lang="en-US" sz="1050" dirty="0" err="1">
                <a:solidFill>
                  <a:srgbClr val="FFFFFF"/>
                </a:solidFill>
                <a:latin typeface="Poppins" pitchFamily="2" charset="77"/>
                <a:ea typeface="Open Sans"/>
                <a:cs typeface="Poppins" pitchFamily="2" charset="77"/>
                <a:sym typeface="Open Sans"/>
              </a:rPr>
              <a:t>www.salesperformanceteam.com</a:t>
            </a:r>
            <a:r>
              <a:rPr lang="en-US" sz="1050" dirty="0">
                <a:solidFill>
                  <a:srgbClr val="FFFFFF"/>
                </a:solidFill>
                <a:latin typeface="Poppins" pitchFamily="2" charset="77"/>
                <a:ea typeface="Open Sans"/>
                <a:cs typeface="Poppins" pitchFamily="2" charset="77"/>
                <a:sym typeface="Open Sans"/>
              </a:rPr>
              <a:t> </a:t>
            </a:r>
          </a:p>
        </p:txBody>
      </p:sp>
    </p:spTree>
    <p:extLst>
      <p:ext uri="{BB962C8B-B14F-4D97-AF65-F5344CB8AC3E}">
        <p14:creationId xmlns:p14="http://schemas.microsoft.com/office/powerpoint/2010/main" val="326270742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pic>
        <p:nvPicPr>
          <p:cNvPr id="2050" name="Picture 2">
            <a:extLst>
              <a:ext uri="{FF2B5EF4-FFF2-40B4-BE49-F238E27FC236}">
                <a16:creationId xmlns:a16="http://schemas.microsoft.com/office/drawing/2014/main" id="{53CFF5F7-B7E7-26C5-75AF-C16EB0E4158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215" b="15045"/>
          <a:stretch/>
        </p:blipFill>
        <p:spPr bwMode="auto">
          <a:xfrm>
            <a:off x="-1" y="0"/>
            <a:ext cx="9144002" cy="5143500"/>
          </a:xfrm>
          <a:prstGeom prst="rect">
            <a:avLst/>
          </a:prstGeom>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E206A78-1D7C-5C93-EF3F-B3D85E66478E}"/>
              </a:ext>
            </a:extLst>
          </p:cNvPr>
          <p:cNvSpPr/>
          <p:nvPr/>
        </p:nvSpPr>
        <p:spPr>
          <a:xfrm>
            <a:off x="0" y="1"/>
            <a:ext cx="9144000" cy="5143499"/>
          </a:xfrm>
          <a:prstGeom prst="rect">
            <a:avLst/>
          </a:prstGeom>
          <a:gradFill>
            <a:gsLst>
              <a:gs pos="57000">
                <a:schemeClr val="bg1">
                  <a:alpha val="90000"/>
                </a:schemeClr>
              </a:gs>
              <a:gs pos="0">
                <a:schemeClr val="bg1">
                  <a:alpha val="95000"/>
                </a:schemeClr>
              </a:gs>
              <a:gs pos="100000">
                <a:schemeClr val="bg1">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sp>
        <p:nvSpPr>
          <p:cNvPr id="1634" name="Google Shape;1634;p114"/>
          <p:cNvSpPr txBox="1"/>
          <p:nvPr/>
        </p:nvSpPr>
        <p:spPr>
          <a:xfrm>
            <a:off x="350044" y="388904"/>
            <a:ext cx="8443913" cy="530884"/>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chemeClr val="tx1">
                    <a:lumMod val="85000"/>
                    <a:lumOff val="15000"/>
                  </a:schemeClr>
                </a:solidFill>
                <a:latin typeface="Poppins"/>
                <a:ea typeface="Poppins"/>
                <a:cs typeface="Poppins"/>
                <a:sym typeface="Poppins"/>
              </a:rPr>
              <a:t>Most Sales Teams are Un-managed </a:t>
            </a:r>
            <a:endParaRPr sz="3000" b="1" dirty="0">
              <a:solidFill>
                <a:schemeClr val="tx1">
                  <a:lumMod val="85000"/>
                  <a:lumOff val="15000"/>
                </a:schemeClr>
              </a:solidFill>
              <a:latin typeface="Poppins"/>
              <a:ea typeface="Poppins"/>
              <a:cs typeface="Poppins"/>
              <a:sym typeface="Poppins"/>
            </a:endParaRPr>
          </a:p>
        </p:txBody>
      </p:sp>
      <p:sp>
        <p:nvSpPr>
          <p:cNvPr id="7" name="Google Shape;1635;p114">
            <a:extLst>
              <a:ext uri="{FF2B5EF4-FFF2-40B4-BE49-F238E27FC236}">
                <a16:creationId xmlns:a16="http://schemas.microsoft.com/office/drawing/2014/main" id="{69B9E46E-048B-08FB-BA5E-55CAF737BD8D}"/>
              </a:ext>
            </a:extLst>
          </p:cNvPr>
          <p:cNvSpPr txBox="1"/>
          <p:nvPr/>
        </p:nvSpPr>
        <p:spPr>
          <a:xfrm>
            <a:off x="3720541" y="3476897"/>
            <a:ext cx="1702919" cy="346218"/>
          </a:xfrm>
          <a:prstGeom prst="rect">
            <a:avLst/>
          </a:prstGeom>
          <a:noFill/>
          <a:ln>
            <a:noFill/>
          </a:ln>
        </p:spPr>
        <p:txBody>
          <a:bodyPr spcFirstLastPara="1" wrap="square" lIns="68569" tIns="34275" rIns="68569" bIns="34275" anchor="t" anchorCtr="0">
            <a:spAutoFit/>
          </a:bodyPr>
          <a:lstStyle/>
          <a:p>
            <a:pPr algn="ctr" defTabSz="685800"/>
            <a:r>
              <a:rPr lang="en-US" sz="1800" dirty="0">
                <a:solidFill>
                  <a:prstClr val="black"/>
                </a:solidFill>
                <a:latin typeface="Poppins" pitchFamily="2" charset="77"/>
                <a:ea typeface="Open Sans"/>
                <a:cs typeface="Poppins" pitchFamily="2" charset="77"/>
                <a:sym typeface="Open Sans"/>
              </a:rPr>
              <a:t>EXAMPLE:</a:t>
            </a:r>
          </a:p>
        </p:txBody>
      </p:sp>
      <p:sp>
        <p:nvSpPr>
          <p:cNvPr id="8" name="Google Shape;1635;p114">
            <a:extLst>
              <a:ext uri="{FF2B5EF4-FFF2-40B4-BE49-F238E27FC236}">
                <a16:creationId xmlns:a16="http://schemas.microsoft.com/office/drawing/2014/main" id="{E3183202-3A31-8433-487A-D3F03D974C74}"/>
              </a:ext>
            </a:extLst>
          </p:cNvPr>
          <p:cNvSpPr txBox="1"/>
          <p:nvPr/>
        </p:nvSpPr>
        <p:spPr>
          <a:xfrm>
            <a:off x="507206" y="3937556"/>
            <a:ext cx="8129588" cy="484718"/>
          </a:xfrm>
          <a:prstGeom prst="rect">
            <a:avLst/>
          </a:prstGeom>
          <a:noFill/>
          <a:ln>
            <a:noFill/>
          </a:ln>
        </p:spPr>
        <p:txBody>
          <a:bodyPr spcFirstLastPara="1" wrap="square" lIns="68569" tIns="34275" rIns="68569" bIns="34275" anchor="t" anchorCtr="0">
            <a:spAutoFit/>
          </a:bodyPr>
          <a:lstStyle/>
          <a:p>
            <a:pPr algn="ctr" defTabSz="685800"/>
            <a:r>
              <a:rPr lang="en-US" sz="1350" b="1" dirty="0">
                <a:solidFill>
                  <a:prstClr val="black"/>
                </a:solidFill>
                <a:latin typeface="Calibri" panose="020F0502020204030204" pitchFamily="34" charset="0"/>
                <a:ea typeface="Open Sans"/>
                <a:cs typeface="Calibri" panose="020F0502020204030204" pitchFamily="34" charset="0"/>
                <a:sym typeface="Open Sans"/>
              </a:rPr>
              <a:t>$25 Million </a:t>
            </a:r>
            <a:r>
              <a:rPr lang="en-US" sz="1350" dirty="0">
                <a:solidFill>
                  <a:prstClr val="black"/>
                </a:solidFill>
                <a:latin typeface="Calibri" panose="020F0502020204030204" pitchFamily="34" charset="0"/>
                <a:ea typeface="Open Sans"/>
                <a:cs typeface="Calibri" panose="020F0502020204030204" pitchFamily="34" charset="0"/>
                <a:sym typeface="Open Sans"/>
              </a:rPr>
              <a:t>Home Services client following our framework increased sales in first 3 months of working with us </a:t>
            </a:r>
            <a:r>
              <a:rPr lang="en-US" sz="1350" b="1" dirty="0">
                <a:solidFill>
                  <a:prstClr val="black"/>
                </a:solidFill>
                <a:latin typeface="Calibri" panose="020F0502020204030204" pitchFamily="34" charset="0"/>
                <a:ea typeface="Open Sans"/>
                <a:cs typeface="Calibri" panose="020F0502020204030204" pitchFamily="34" charset="0"/>
                <a:sym typeface="Open Sans"/>
              </a:rPr>
              <a:t>10%, 12% </a:t>
            </a:r>
            <a:r>
              <a:rPr lang="en-US" sz="1350" dirty="0">
                <a:solidFill>
                  <a:prstClr val="black"/>
                </a:solidFill>
                <a:latin typeface="Calibri" panose="020F0502020204030204" pitchFamily="34" charset="0"/>
                <a:ea typeface="Open Sans"/>
                <a:cs typeface="Calibri" panose="020F0502020204030204" pitchFamily="34" charset="0"/>
                <a:sym typeface="Open Sans"/>
              </a:rPr>
              <a:t>and </a:t>
            </a:r>
            <a:r>
              <a:rPr lang="en-US" sz="1350" b="1" dirty="0">
                <a:solidFill>
                  <a:prstClr val="black"/>
                </a:solidFill>
                <a:latin typeface="Calibri" panose="020F0502020204030204" pitchFamily="34" charset="0"/>
                <a:ea typeface="Open Sans"/>
                <a:cs typeface="Calibri" panose="020F0502020204030204" pitchFamily="34" charset="0"/>
                <a:sym typeface="Open Sans"/>
              </a:rPr>
              <a:t>17%</a:t>
            </a:r>
            <a:r>
              <a:rPr lang="en-US" sz="1350" dirty="0">
                <a:solidFill>
                  <a:prstClr val="black"/>
                </a:solidFill>
                <a:latin typeface="Calibri" panose="020F0502020204030204" pitchFamily="34" charset="0"/>
                <a:ea typeface="Open Sans"/>
                <a:cs typeface="Calibri" panose="020F0502020204030204" pitchFamily="34" charset="0"/>
                <a:sym typeface="Open Sans"/>
              </a:rPr>
              <a:t> </a:t>
            </a:r>
          </a:p>
        </p:txBody>
      </p:sp>
      <p:sp>
        <p:nvSpPr>
          <p:cNvPr id="9" name="Google Shape;1635;p114">
            <a:extLst>
              <a:ext uri="{FF2B5EF4-FFF2-40B4-BE49-F238E27FC236}">
                <a16:creationId xmlns:a16="http://schemas.microsoft.com/office/drawing/2014/main" id="{66AFE5C8-F219-9488-FD11-5957B60F907A}"/>
              </a:ext>
            </a:extLst>
          </p:cNvPr>
          <p:cNvSpPr txBox="1"/>
          <p:nvPr/>
        </p:nvSpPr>
        <p:spPr>
          <a:xfrm>
            <a:off x="114300" y="4659430"/>
            <a:ext cx="8915400" cy="276969"/>
          </a:xfrm>
          <a:prstGeom prst="rect">
            <a:avLst/>
          </a:prstGeom>
          <a:noFill/>
          <a:ln>
            <a:noFill/>
          </a:ln>
        </p:spPr>
        <p:txBody>
          <a:bodyPr spcFirstLastPara="1" wrap="square" lIns="68569" tIns="34275" rIns="68569" bIns="34275" anchor="t" anchorCtr="0">
            <a:spAutoFit/>
          </a:bodyPr>
          <a:lstStyle/>
          <a:p>
            <a:pPr algn="ctr" defTabSz="685800"/>
            <a:r>
              <a:rPr lang="en-US" sz="1350" dirty="0">
                <a:solidFill>
                  <a:prstClr val="black"/>
                </a:solidFill>
                <a:latin typeface="Calibri" panose="020F0502020204030204" pitchFamily="34" charset="0"/>
                <a:ea typeface="Open Sans"/>
                <a:cs typeface="Calibri" panose="020F0502020204030204" pitchFamily="34" charset="0"/>
                <a:sym typeface="Open Sans"/>
              </a:rPr>
              <a:t>This is achieved by Clarity, Focus and Accountability </a:t>
            </a:r>
          </a:p>
        </p:txBody>
      </p:sp>
      <p:cxnSp>
        <p:nvCxnSpPr>
          <p:cNvPr id="11" name="Straight Connector 10">
            <a:extLst>
              <a:ext uri="{FF2B5EF4-FFF2-40B4-BE49-F238E27FC236}">
                <a16:creationId xmlns:a16="http://schemas.microsoft.com/office/drawing/2014/main" id="{C4BE883A-A4DD-298E-E6A7-8925D51CA3E0}"/>
              </a:ext>
            </a:extLst>
          </p:cNvPr>
          <p:cNvCxnSpPr>
            <a:cxnSpLocks/>
          </p:cNvCxnSpPr>
          <p:nvPr/>
        </p:nvCxnSpPr>
        <p:spPr>
          <a:xfrm>
            <a:off x="3874809" y="4535762"/>
            <a:ext cx="1394384" cy="0"/>
          </a:xfrm>
          <a:prstGeom prst="line">
            <a:avLst/>
          </a:prstGeom>
          <a:ln w="31750" cap="rnd">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1BBBCA7-8615-AE54-0FD4-6E21348CB3A3}"/>
              </a:ext>
            </a:extLst>
          </p:cNvPr>
          <p:cNvSpPr/>
          <p:nvPr/>
        </p:nvSpPr>
        <p:spPr>
          <a:xfrm flipV="1">
            <a:off x="0" y="1"/>
            <a:ext cx="9144000" cy="124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sp>
        <p:nvSpPr>
          <p:cNvPr id="12" name="Rectangle 11">
            <a:extLst>
              <a:ext uri="{FF2B5EF4-FFF2-40B4-BE49-F238E27FC236}">
                <a16:creationId xmlns:a16="http://schemas.microsoft.com/office/drawing/2014/main" id="{88C7C3EA-92C1-FF53-52AE-CC436DEB9764}"/>
              </a:ext>
            </a:extLst>
          </p:cNvPr>
          <p:cNvSpPr/>
          <p:nvPr/>
        </p:nvSpPr>
        <p:spPr>
          <a:xfrm flipV="1">
            <a:off x="0" y="5109211"/>
            <a:ext cx="9144000" cy="34289"/>
          </a:xfrm>
          <a:prstGeom prst="rect">
            <a:avLst/>
          </a:prstGeom>
          <a:gradFill>
            <a:gsLst>
              <a:gs pos="0">
                <a:srgbClr val="343A7B">
                  <a:alpha val="90000"/>
                </a:srgbClr>
              </a:gs>
              <a:gs pos="50000">
                <a:srgbClr val="4D61C4">
                  <a:alpha val="90000"/>
                </a:srgbClr>
              </a:gs>
              <a:gs pos="100000">
                <a:srgbClr val="5E72E4">
                  <a:alpha val="9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sp>
        <p:nvSpPr>
          <p:cNvPr id="1644" name="Google Shape;1644;p114"/>
          <p:cNvSpPr/>
          <p:nvPr/>
        </p:nvSpPr>
        <p:spPr>
          <a:xfrm>
            <a:off x="5530336" y="1661449"/>
            <a:ext cx="2386892" cy="1581932"/>
          </a:xfrm>
          <a:prstGeom prst="roundRect">
            <a:avLst>
              <a:gd name="adj" fmla="val 8323"/>
            </a:avLst>
          </a:prstGeom>
          <a:solidFill>
            <a:schemeClr val="accent1"/>
          </a:solidFill>
          <a:ln>
            <a:noFill/>
          </a:ln>
          <a:effectLst>
            <a:outerShdw blurRad="127000" sx="101000" sy="101000" algn="ctr" rotWithShape="0">
              <a:prstClr val="black">
                <a:alpha val="30000"/>
              </a:prstClr>
            </a:outerShdw>
          </a:effectLst>
        </p:spPr>
        <p:txBody>
          <a:bodyPr spcFirstLastPara="1" wrap="square" lIns="342900" tIns="274320" rIns="342900" bIns="34275" anchor="t" anchorCtr="0">
            <a:noAutofit/>
          </a:bodyPr>
          <a:lstStyle/>
          <a:p>
            <a:pPr defTabSz="685800"/>
            <a:r>
              <a:rPr lang="en-US" sz="1350" b="1" dirty="0">
                <a:solidFill>
                  <a:srgbClr val="FFFFFF"/>
                </a:solidFill>
                <a:latin typeface="Calibri" panose="020F0502020204030204" pitchFamily="34" charset="0"/>
                <a:ea typeface="Poppins"/>
                <a:cs typeface="Calibri" panose="020F0502020204030204" pitchFamily="34" charset="0"/>
                <a:sym typeface="Poppins"/>
              </a:rPr>
              <a:t>However, we find that in most instances</a:t>
            </a:r>
          </a:p>
          <a:p>
            <a:pPr defTabSz="685800"/>
            <a:r>
              <a:rPr lang="en-US" sz="1350" b="1" dirty="0">
                <a:solidFill>
                  <a:srgbClr val="FFFFFF"/>
                </a:solidFill>
                <a:latin typeface="Calibri" panose="020F0502020204030204" pitchFamily="34" charset="0"/>
                <a:ea typeface="Poppins"/>
                <a:cs typeface="Calibri" panose="020F0502020204030204" pitchFamily="34" charset="0"/>
                <a:sym typeface="Poppins"/>
              </a:rPr>
              <a:t>The team is not following a sales process and playbook</a:t>
            </a:r>
          </a:p>
        </p:txBody>
      </p:sp>
      <p:sp>
        <p:nvSpPr>
          <p:cNvPr id="15" name="Google Shape;1644;p114">
            <a:extLst>
              <a:ext uri="{FF2B5EF4-FFF2-40B4-BE49-F238E27FC236}">
                <a16:creationId xmlns:a16="http://schemas.microsoft.com/office/drawing/2014/main" id="{D0FDE183-BACF-2EE7-DEBB-9CF30FADBEFD}"/>
              </a:ext>
            </a:extLst>
          </p:cNvPr>
          <p:cNvSpPr/>
          <p:nvPr/>
        </p:nvSpPr>
        <p:spPr>
          <a:xfrm>
            <a:off x="1226773" y="1661449"/>
            <a:ext cx="2386892" cy="1581932"/>
          </a:xfrm>
          <a:prstGeom prst="roundRect">
            <a:avLst>
              <a:gd name="adj" fmla="val 8323"/>
            </a:avLst>
          </a:prstGeom>
          <a:solidFill>
            <a:schemeClr val="accent1"/>
          </a:solidFill>
          <a:ln>
            <a:noFill/>
          </a:ln>
          <a:effectLst>
            <a:outerShdw blurRad="127000" sx="101000" sy="101000" algn="ctr" rotWithShape="0">
              <a:prstClr val="black">
                <a:alpha val="30000"/>
              </a:prstClr>
            </a:outerShdw>
          </a:effectLst>
        </p:spPr>
        <p:txBody>
          <a:bodyPr spcFirstLastPara="1" wrap="square" lIns="342900" tIns="274320" rIns="342900" bIns="34275" anchor="t" anchorCtr="0">
            <a:noAutofit/>
          </a:bodyPr>
          <a:lstStyle/>
          <a:p>
            <a:pPr algn="r" defTabSz="685800"/>
            <a:r>
              <a:rPr lang="en-US" sz="1350" b="1" dirty="0">
                <a:solidFill>
                  <a:srgbClr val="FFFFFF"/>
                </a:solidFill>
                <a:latin typeface="Calibri" panose="020F0502020204030204" pitchFamily="34" charset="0"/>
                <a:ea typeface="Poppins"/>
                <a:cs typeface="Calibri" panose="020F0502020204030204" pitchFamily="34" charset="0"/>
                <a:sym typeface="Poppins"/>
              </a:rPr>
              <a:t>It is not anyone’s fault but Because they are un-managed this leads to underperforming</a:t>
            </a:r>
          </a:p>
        </p:txBody>
      </p:sp>
      <p:sp>
        <p:nvSpPr>
          <p:cNvPr id="1645" name="Google Shape;1645;p114"/>
          <p:cNvSpPr/>
          <p:nvPr/>
        </p:nvSpPr>
        <p:spPr>
          <a:xfrm>
            <a:off x="3443288" y="1330008"/>
            <a:ext cx="2257425" cy="2028825"/>
          </a:xfrm>
          <a:prstGeom prst="roundRect">
            <a:avLst>
              <a:gd name="adj" fmla="val 9625"/>
            </a:avLst>
          </a:prstGeom>
          <a:solidFill>
            <a:schemeClr val="accent3"/>
          </a:solidFill>
          <a:ln>
            <a:noFill/>
          </a:ln>
          <a:effectLst>
            <a:outerShdw blurRad="127000" sx="101000" sy="101000" algn="ctr" rotWithShape="0">
              <a:prstClr val="black">
                <a:alpha val="30000"/>
              </a:prstClr>
            </a:outerShdw>
          </a:effectLst>
        </p:spPr>
        <p:txBody>
          <a:bodyPr spcFirstLastPara="1" wrap="square" lIns="68569" tIns="34275" rIns="68569" bIns="34275" anchor="ctr" anchorCtr="0">
            <a:noAutofit/>
          </a:bodyPr>
          <a:lstStyle/>
          <a:p>
            <a:pPr algn="ctr" defTabSz="685800"/>
            <a:r>
              <a:rPr lang="en-US" sz="1350" b="1" dirty="0">
                <a:solidFill>
                  <a:srgbClr val="FFFFFF"/>
                </a:solidFill>
                <a:latin typeface="Calibri" panose="020F0502020204030204" pitchFamily="34" charset="0"/>
                <a:ea typeface="Poppins"/>
                <a:cs typeface="Calibri" panose="020F0502020204030204" pitchFamily="34" charset="0"/>
                <a:sym typeface="Poppins"/>
              </a:rPr>
              <a:t>Many times we want to blame the </a:t>
            </a:r>
          </a:p>
          <a:p>
            <a:pPr algn="ctr" defTabSz="685800"/>
            <a:r>
              <a:rPr lang="en-US" sz="1350" b="1" dirty="0">
                <a:solidFill>
                  <a:srgbClr val="FFFFFF"/>
                </a:solidFill>
                <a:latin typeface="Calibri" panose="020F0502020204030204" pitchFamily="34" charset="0"/>
                <a:ea typeface="Poppins"/>
                <a:cs typeface="Calibri" panose="020F0502020204030204" pitchFamily="34" charset="0"/>
                <a:sym typeface="Poppins"/>
              </a:rPr>
              <a:t>Salesperson for not hitting their numbers,</a:t>
            </a:r>
          </a:p>
        </p:txBody>
      </p:sp>
      <p:sp>
        <p:nvSpPr>
          <p:cNvPr id="4" name="Oval 3">
            <a:extLst>
              <a:ext uri="{FF2B5EF4-FFF2-40B4-BE49-F238E27FC236}">
                <a16:creationId xmlns:a16="http://schemas.microsoft.com/office/drawing/2014/main" id="{023BD8A5-3D35-7488-DEA6-2584177C58FF}"/>
              </a:ext>
            </a:extLst>
          </p:cNvPr>
          <p:cNvSpPr/>
          <p:nvPr/>
        </p:nvSpPr>
        <p:spPr>
          <a:xfrm>
            <a:off x="4356011" y="1108284"/>
            <a:ext cx="431980" cy="43198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prstClr val="white"/>
                </a:solidFill>
                <a:latin typeface="Poppins" pitchFamily="2" charset="77"/>
                <a:cs typeface="Poppins" pitchFamily="2" charset="77"/>
              </a:rPr>
              <a:t>B</a:t>
            </a:r>
          </a:p>
        </p:txBody>
      </p:sp>
      <p:sp>
        <p:nvSpPr>
          <p:cNvPr id="17" name="Oval 16">
            <a:extLst>
              <a:ext uri="{FF2B5EF4-FFF2-40B4-BE49-F238E27FC236}">
                <a16:creationId xmlns:a16="http://schemas.microsoft.com/office/drawing/2014/main" id="{B62E5300-A194-033C-9D05-DCB53EBDF4EC}"/>
              </a:ext>
            </a:extLst>
          </p:cNvPr>
          <p:cNvSpPr/>
          <p:nvPr/>
        </p:nvSpPr>
        <p:spPr>
          <a:xfrm>
            <a:off x="1618881" y="1395162"/>
            <a:ext cx="431980" cy="431980"/>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prstClr val="white"/>
                </a:solidFill>
                <a:latin typeface="Poppins" pitchFamily="2" charset="77"/>
                <a:cs typeface="Poppins" pitchFamily="2" charset="77"/>
              </a:rPr>
              <a:t>A</a:t>
            </a:r>
          </a:p>
        </p:txBody>
      </p:sp>
      <p:sp>
        <p:nvSpPr>
          <p:cNvPr id="18" name="Oval 17">
            <a:extLst>
              <a:ext uri="{FF2B5EF4-FFF2-40B4-BE49-F238E27FC236}">
                <a16:creationId xmlns:a16="http://schemas.microsoft.com/office/drawing/2014/main" id="{5271A0D1-AF4B-DC4F-0956-B752D7A2CD9D}"/>
              </a:ext>
            </a:extLst>
          </p:cNvPr>
          <p:cNvSpPr/>
          <p:nvPr/>
        </p:nvSpPr>
        <p:spPr>
          <a:xfrm>
            <a:off x="7093140" y="1395162"/>
            <a:ext cx="431980" cy="431980"/>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defTabSz="685800"/>
            <a:r>
              <a:rPr lang="en-US" sz="1350" b="1" dirty="0">
                <a:solidFill>
                  <a:prstClr val="white"/>
                </a:solidFill>
                <a:latin typeface="Poppins" pitchFamily="2" charset="77"/>
                <a:cs typeface="Poppins" pitchFamily="2" charset="77"/>
              </a:rPr>
              <a:t>C</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8CDD810-2155-5DBC-53E1-6768857A3ED5}"/>
              </a:ext>
            </a:extLst>
          </p:cNvPr>
          <p:cNvPicPr>
            <a:picLocks noGrp="1" noChangeAspect="1"/>
          </p:cNvPicPr>
          <p:nvPr>
            <p:ph type="pic" idx="2"/>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21187" b="29734"/>
          <a:stretch/>
        </p:blipFill>
        <p:spPr>
          <a:xfrm>
            <a:off x="0" y="1"/>
            <a:ext cx="9144000" cy="2979213"/>
          </a:xfrm>
          <a:prstGeom prst="rect">
            <a:avLst/>
          </a:prstGeom>
          <a:solidFill>
            <a:srgbClr val="D8D8D8"/>
          </a:solidFill>
          <a:ln>
            <a:noFill/>
          </a:ln>
        </p:spPr>
      </p:pic>
      <p:sp>
        <p:nvSpPr>
          <p:cNvPr id="993" name="Google Shape;993;p95"/>
          <p:cNvSpPr/>
          <p:nvPr/>
        </p:nvSpPr>
        <p:spPr>
          <a:xfrm>
            <a:off x="0" y="0"/>
            <a:ext cx="9144000" cy="2979213"/>
          </a:xfrm>
          <a:prstGeom prst="rect">
            <a:avLst/>
          </a:prstGeom>
          <a:gradFill>
            <a:gsLst>
              <a:gs pos="0">
                <a:schemeClr val="accent3">
                  <a:lumMod val="75000"/>
                  <a:alpha val="90000"/>
                </a:schemeClr>
              </a:gs>
              <a:gs pos="50000">
                <a:schemeClr val="accent3">
                  <a:alpha val="90000"/>
                </a:schemeClr>
              </a:gs>
              <a:gs pos="100000">
                <a:schemeClr val="accent1">
                  <a:alpha val="90000"/>
                </a:schemeClr>
              </a:gs>
            </a:gsLst>
            <a:lin ang="4200000" scaled="0"/>
          </a:gradFill>
          <a:ln>
            <a:noFill/>
          </a:ln>
        </p:spPr>
        <p:txBody>
          <a:bodyPr spcFirstLastPara="1" wrap="square" lIns="68569" tIns="34275" rIns="68569" bIns="34275" anchor="ctr" anchorCtr="0">
            <a:noAutofit/>
          </a:bodyPr>
          <a:lstStyle/>
          <a:p>
            <a:pPr algn="ctr" defTabSz="685800"/>
            <a:endParaRPr sz="1200">
              <a:solidFill>
                <a:prstClr val="white"/>
              </a:solidFill>
            </a:endParaRPr>
          </a:p>
        </p:txBody>
      </p:sp>
      <p:sp>
        <p:nvSpPr>
          <p:cNvPr id="994" name="Google Shape;994;p95"/>
          <p:cNvSpPr txBox="1"/>
          <p:nvPr/>
        </p:nvSpPr>
        <p:spPr>
          <a:xfrm>
            <a:off x="1119080" y="410194"/>
            <a:ext cx="6905842" cy="992549"/>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rgbClr val="FFFFFF"/>
                </a:solidFill>
                <a:latin typeface="Poppins"/>
                <a:ea typeface="Poppins"/>
                <a:cs typeface="Poppins"/>
                <a:sym typeface="Poppins"/>
              </a:rPr>
              <a:t>Owners/Founders Should not spend time on this function</a:t>
            </a:r>
            <a:endParaRPr sz="3000" b="1" dirty="0">
              <a:solidFill>
                <a:srgbClr val="FFFFFF"/>
              </a:solidFill>
              <a:latin typeface="Poppins"/>
              <a:ea typeface="Poppins"/>
              <a:cs typeface="Poppins"/>
              <a:sym typeface="Poppins"/>
            </a:endParaRPr>
          </a:p>
        </p:txBody>
      </p:sp>
      <p:sp>
        <p:nvSpPr>
          <p:cNvPr id="998" name="Google Shape;998;p95"/>
          <p:cNvSpPr/>
          <p:nvPr/>
        </p:nvSpPr>
        <p:spPr>
          <a:xfrm>
            <a:off x="784588" y="1814923"/>
            <a:ext cx="2522312" cy="3182830"/>
          </a:xfrm>
          <a:prstGeom prst="roundRect">
            <a:avLst>
              <a:gd name="adj" fmla="val 4824"/>
            </a:avLst>
          </a:prstGeom>
          <a:solidFill>
            <a:srgbClr val="FFFFFF"/>
          </a:solidFill>
          <a:ln>
            <a:noFill/>
          </a:ln>
          <a:effectLst>
            <a:outerShdw blurRad="342900" sx="102000" sy="102000" algn="ctr" rotWithShape="0">
              <a:srgbClr val="023047">
                <a:alpha val="20784"/>
              </a:srgbClr>
            </a:outerShdw>
          </a:effectLst>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1014" name="Google Shape;1014;p95"/>
          <p:cNvSpPr txBox="1"/>
          <p:nvPr/>
        </p:nvSpPr>
        <p:spPr>
          <a:xfrm>
            <a:off x="785190" y="2819583"/>
            <a:ext cx="2521106" cy="2146711"/>
          </a:xfrm>
          <a:prstGeom prst="rect">
            <a:avLst/>
          </a:prstGeom>
          <a:noFill/>
          <a:ln>
            <a:noFill/>
          </a:ln>
        </p:spPr>
        <p:txBody>
          <a:bodyPr spcFirstLastPara="1" wrap="square" lIns="102870" tIns="34275" rIns="102870" bIns="34275" anchor="t" anchorCtr="0">
            <a:spAutoFit/>
          </a:bodyPr>
          <a:lstStyle/>
          <a:p>
            <a:pPr algn="ctr" defTabSz="685800"/>
            <a:r>
              <a:rPr lang="en-US" sz="1350" dirty="0">
                <a:solidFill>
                  <a:srgbClr val="023047"/>
                </a:solidFill>
                <a:latin typeface="Calibri" panose="020F0502020204030204" pitchFamily="34" charset="0"/>
                <a:ea typeface="Open Sans"/>
                <a:cs typeface="Calibri" panose="020F0502020204030204" pitchFamily="34" charset="0"/>
                <a:sym typeface="Open Sans"/>
              </a:rPr>
              <a:t>To move the organization forward and to hit its sales targets you need to move the owner/founder to do more strategic work and not the day-to-day blocking and tackling of running a sales team. You can often achieve this through fractional sales leadership to get economies of scale.</a:t>
            </a:r>
          </a:p>
        </p:txBody>
      </p:sp>
      <p:sp>
        <p:nvSpPr>
          <p:cNvPr id="1040" name="Google Shape;1040;p95"/>
          <p:cNvSpPr/>
          <p:nvPr/>
        </p:nvSpPr>
        <p:spPr>
          <a:xfrm>
            <a:off x="3485614" y="1552642"/>
            <a:ext cx="2180777" cy="1968899"/>
          </a:xfrm>
          <a:prstGeom prst="roundRect">
            <a:avLst>
              <a:gd name="adj" fmla="val 4824"/>
            </a:avLst>
          </a:prstGeom>
          <a:solidFill>
            <a:srgbClr val="FFFFFF"/>
          </a:solidFill>
          <a:ln>
            <a:noFill/>
          </a:ln>
          <a:effectLst>
            <a:outerShdw blurRad="342900" sx="102000" sy="102000" algn="ctr" rotWithShape="0">
              <a:srgbClr val="023047">
                <a:alpha val="20784"/>
              </a:srgbClr>
            </a:outerShdw>
          </a:effectLst>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3" name="Google Shape;1014;p95">
            <a:extLst>
              <a:ext uri="{FF2B5EF4-FFF2-40B4-BE49-F238E27FC236}">
                <a16:creationId xmlns:a16="http://schemas.microsoft.com/office/drawing/2014/main" id="{277F1E97-F302-0803-5594-AEE05C85059F}"/>
              </a:ext>
            </a:extLst>
          </p:cNvPr>
          <p:cNvSpPr txBox="1"/>
          <p:nvPr/>
        </p:nvSpPr>
        <p:spPr>
          <a:xfrm>
            <a:off x="3485613" y="2388896"/>
            <a:ext cx="2180778" cy="900216"/>
          </a:xfrm>
          <a:prstGeom prst="rect">
            <a:avLst/>
          </a:prstGeom>
          <a:noFill/>
          <a:ln>
            <a:noFill/>
          </a:ln>
        </p:spPr>
        <p:txBody>
          <a:bodyPr spcFirstLastPara="1" wrap="square" lIns="102870" tIns="34275" rIns="102870" bIns="34275" anchor="t" anchorCtr="0">
            <a:spAutoFit/>
          </a:bodyPr>
          <a:lstStyle/>
          <a:p>
            <a:pPr algn="ctr" defTabSz="685800"/>
            <a:r>
              <a:rPr lang="en-US" sz="1350" dirty="0">
                <a:solidFill>
                  <a:srgbClr val="023047"/>
                </a:solidFill>
                <a:latin typeface="Calibri" panose="020F0502020204030204" pitchFamily="34" charset="0"/>
                <a:ea typeface="Open Sans"/>
                <a:cs typeface="Calibri" panose="020F0502020204030204" pitchFamily="34" charset="0"/>
                <a:sym typeface="Open Sans"/>
              </a:rPr>
              <a:t>Founders and Leaders simply do not have the bandwidth to do this justice. </a:t>
            </a:r>
          </a:p>
        </p:txBody>
      </p:sp>
      <p:pic>
        <p:nvPicPr>
          <p:cNvPr id="3074" name="Picture 2">
            <a:extLst>
              <a:ext uri="{FF2B5EF4-FFF2-40B4-BE49-F238E27FC236}">
                <a16:creationId xmlns:a16="http://schemas.microsoft.com/office/drawing/2014/main" id="{ADC54FD5-C208-A6E2-E9AE-774465AAD733}"/>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t="14973" r="9889" b="5084"/>
          <a:stretch/>
        </p:blipFill>
        <p:spPr bwMode="auto">
          <a:xfrm>
            <a:off x="3485613" y="3710545"/>
            <a:ext cx="2180777" cy="1287208"/>
          </a:xfrm>
          <a:prstGeom prst="roundRect">
            <a:avLst>
              <a:gd name="adj" fmla="val 6776"/>
            </a:avLst>
          </a:prstGeom>
          <a:noFill/>
          <a:extLst>
            <a:ext uri="{909E8E84-426E-40DD-AFC4-6F175D3DCCD1}">
              <a14:hiddenFill xmlns:a14="http://schemas.microsoft.com/office/drawing/2010/main">
                <a:solidFill>
                  <a:srgbClr val="FFFFFF"/>
                </a:solidFill>
              </a14:hiddenFill>
            </a:ext>
          </a:extLst>
        </p:spPr>
      </p:pic>
      <p:sp>
        <p:nvSpPr>
          <p:cNvPr id="10" name="Google Shape;1016;p95">
            <a:extLst>
              <a:ext uri="{FF2B5EF4-FFF2-40B4-BE49-F238E27FC236}">
                <a16:creationId xmlns:a16="http://schemas.microsoft.com/office/drawing/2014/main" id="{9EF675E8-70FB-3980-8060-33FFBFF47D9A}"/>
              </a:ext>
            </a:extLst>
          </p:cNvPr>
          <p:cNvSpPr/>
          <p:nvPr/>
        </p:nvSpPr>
        <p:spPr>
          <a:xfrm>
            <a:off x="5836498" y="1814923"/>
            <a:ext cx="2522312" cy="3182830"/>
          </a:xfrm>
          <a:prstGeom prst="roundRect">
            <a:avLst>
              <a:gd name="adj" fmla="val 4824"/>
            </a:avLst>
          </a:prstGeom>
          <a:solidFill>
            <a:srgbClr val="FFFFFF"/>
          </a:solidFill>
          <a:ln>
            <a:noFill/>
          </a:ln>
          <a:effectLst>
            <a:outerShdw blurRad="342900" sx="102000" sy="102000" algn="ctr" rotWithShape="0">
              <a:srgbClr val="023047">
                <a:alpha val="20784"/>
              </a:srgbClr>
            </a:outerShdw>
          </a:effectLst>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31" name="Google Shape;1014;p95">
            <a:extLst>
              <a:ext uri="{FF2B5EF4-FFF2-40B4-BE49-F238E27FC236}">
                <a16:creationId xmlns:a16="http://schemas.microsoft.com/office/drawing/2014/main" id="{EE75306B-339E-4AED-8D08-B03A177C12B7}"/>
              </a:ext>
            </a:extLst>
          </p:cNvPr>
          <p:cNvSpPr txBox="1"/>
          <p:nvPr/>
        </p:nvSpPr>
        <p:spPr>
          <a:xfrm>
            <a:off x="5905706" y="2819582"/>
            <a:ext cx="2383895" cy="1731213"/>
          </a:xfrm>
          <a:prstGeom prst="rect">
            <a:avLst/>
          </a:prstGeom>
          <a:noFill/>
          <a:ln>
            <a:noFill/>
          </a:ln>
        </p:spPr>
        <p:txBody>
          <a:bodyPr spcFirstLastPara="1" wrap="square" lIns="102870" tIns="34275" rIns="102870" bIns="34275" anchor="t" anchorCtr="0">
            <a:spAutoFit/>
          </a:bodyPr>
          <a:lstStyle/>
          <a:p>
            <a:pPr algn="ctr" defTabSz="685800"/>
            <a:r>
              <a:rPr lang="en-US" sz="1350" dirty="0">
                <a:solidFill>
                  <a:srgbClr val="023047"/>
                </a:solidFill>
                <a:latin typeface="Calibri" panose="020F0502020204030204" pitchFamily="34" charset="0"/>
                <a:ea typeface="Open Sans"/>
                <a:cs typeface="Calibri" panose="020F0502020204030204" pitchFamily="34" charset="0"/>
                <a:sym typeface="Open Sans"/>
              </a:rPr>
              <a:t>You need to have a fractional sales leader to focus the team on all the aspects of running a sales team: Daily Huddles and Meetings, Call Reviews and Coaching, 1:1, Training, Pipeline reviews, New Product Rollouts, etc. </a:t>
            </a:r>
          </a:p>
        </p:txBody>
      </p:sp>
      <p:pic>
        <p:nvPicPr>
          <p:cNvPr id="4" name="Graphic 3">
            <a:extLst>
              <a:ext uri="{FF2B5EF4-FFF2-40B4-BE49-F238E27FC236}">
                <a16:creationId xmlns:a16="http://schemas.microsoft.com/office/drawing/2014/main" id="{9386B63D-C98B-D479-9A30-236437A8023A}"/>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21893" y="2140274"/>
            <a:ext cx="647700" cy="647700"/>
          </a:xfrm>
          <a:prstGeom prst="rect">
            <a:avLst/>
          </a:prstGeom>
        </p:spPr>
      </p:pic>
      <p:pic>
        <p:nvPicPr>
          <p:cNvPr id="6" name="Graphic 5">
            <a:extLst>
              <a:ext uri="{FF2B5EF4-FFF2-40B4-BE49-F238E27FC236}">
                <a16:creationId xmlns:a16="http://schemas.microsoft.com/office/drawing/2014/main" id="{7A483719-7774-7D48-92B9-C1698C4E9EF7}"/>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53078" y="1741646"/>
            <a:ext cx="648000" cy="648000"/>
          </a:xfrm>
          <a:prstGeom prst="rect">
            <a:avLst/>
          </a:prstGeom>
        </p:spPr>
      </p:pic>
      <p:pic>
        <p:nvPicPr>
          <p:cNvPr id="8" name="Graphic 7">
            <a:extLst>
              <a:ext uri="{FF2B5EF4-FFF2-40B4-BE49-F238E27FC236}">
                <a16:creationId xmlns:a16="http://schemas.microsoft.com/office/drawing/2014/main" id="{6410331E-92A5-9D7C-447B-9A503522A4E8}"/>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773654" y="2140124"/>
            <a:ext cx="648000" cy="648000"/>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92F6FA3-BBA7-61D2-60A2-961A42322C61}"/>
              </a:ext>
            </a:extLst>
          </p:cNvPr>
          <p:cNvPicPr>
            <a:picLocks noGrp="1" noChangeAspect="1"/>
          </p:cNvPicPr>
          <p:nvPr>
            <p:ph type="pic" idx="2"/>
          </p:nvPr>
        </p:nvPicPr>
        <p:blipFill rotWithShape="1">
          <a:blip r:embed="rId3" cstate="hqprint">
            <a:grayscl/>
            <a:alphaModFix amt="5000"/>
            <a:extLst>
              <a:ext uri="{28A0092B-C50C-407E-A947-70E740481C1C}">
                <a14:useLocalDpi xmlns:a14="http://schemas.microsoft.com/office/drawing/2010/main"/>
              </a:ext>
            </a:extLst>
          </a:blip>
          <a:srcRect t="11719" b="11719"/>
          <a:stretch/>
        </p:blipFill>
        <p:spPr>
          <a:xfrm flipV="1">
            <a:off x="0" y="3134862"/>
            <a:ext cx="9144000" cy="2008638"/>
          </a:xfrm>
          <a:gradFill>
            <a:gsLst>
              <a:gs pos="56000">
                <a:schemeClr val="accent3"/>
              </a:gs>
              <a:gs pos="0">
                <a:schemeClr val="accent1"/>
              </a:gs>
              <a:gs pos="100000">
                <a:schemeClr val="accent3">
                  <a:lumMod val="75000"/>
                </a:schemeClr>
              </a:gs>
            </a:gsLst>
            <a:lin ang="5400000" scaled="1"/>
          </a:gradFill>
        </p:spPr>
      </p:pic>
      <p:sp>
        <p:nvSpPr>
          <p:cNvPr id="994" name="Google Shape;994;p95"/>
          <p:cNvSpPr txBox="1"/>
          <p:nvPr/>
        </p:nvSpPr>
        <p:spPr>
          <a:xfrm>
            <a:off x="353877" y="387147"/>
            <a:ext cx="3669882" cy="992549"/>
          </a:xfrm>
          <a:prstGeom prst="rect">
            <a:avLst/>
          </a:prstGeom>
          <a:noFill/>
          <a:ln>
            <a:noFill/>
          </a:ln>
        </p:spPr>
        <p:txBody>
          <a:bodyPr spcFirstLastPara="1" wrap="square" lIns="68569" tIns="34275" rIns="68569" bIns="34275" anchor="t" anchorCtr="0">
            <a:spAutoFit/>
          </a:bodyPr>
          <a:lstStyle/>
          <a:p>
            <a:pPr defTabSz="685800"/>
            <a:r>
              <a:rPr lang="en-US" sz="3000" b="1" dirty="0">
                <a:solidFill>
                  <a:schemeClr val="tx1">
                    <a:lumMod val="85000"/>
                    <a:lumOff val="15000"/>
                  </a:schemeClr>
                </a:solidFill>
                <a:latin typeface="Poppins"/>
                <a:ea typeface="Poppins"/>
                <a:cs typeface="Poppins"/>
                <a:sym typeface="Poppins"/>
              </a:rPr>
              <a:t>Proof our </a:t>
            </a:r>
          </a:p>
          <a:p>
            <a:pPr defTabSz="685800"/>
            <a:r>
              <a:rPr lang="en-US" sz="3000" b="1" dirty="0">
                <a:solidFill>
                  <a:schemeClr val="tx1">
                    <a:lumMod val="85000"/>
                    <a:lumOff val="15000"/>
                  </a:schemeClr>
                </a:solidFill>
                <a:latin typeface="Poppins"/>
                <a:ea typeface="Poppins"/>
                <a:cs typeface="Poppins"/>
                <a:sym typeface="Poppins"/>
              </a:rPr>
              <a:t>Approach Works? </a:t>
            </a:r>
            <a:endParaRPr sz="3000" b="1" dirty="0">
              <a:solidFill>
                <a:schemeClr val="tx1">
                  <a:lumMod val="85000"/>
                  <a:lumOff val="15000"/>
                </a:schemeClr>
              </a:solidFill>
              <a:latin typeface="Poppins"/>
              <a:ea typeface="Poppins"/>
              <a:cs typeface="Poppins"/>
              <a:sym typeface="Poppins"/>
            </a:endParaRPr>
          </a:p>
        </p:txBody>
      </p:sp>
      <p:grpSp>
        <p:nvGrpSpPr>
          <p:cNvPr id="6" name="Group 5">
            <a:extLst>
              <a:ext uri="{FF2B5EF4-FFF2-40B4-BE49-F238E27FC236}">
                <a16:creationId xmlns:a16="http://schemas.microsoft.com/office/drawing/2014/main" id="{628E3375-7C28-2E87-6555-40D2CC26A0A5}"/>
              </a:ext>
            </a:extLst>
          </p:cNvPr>
          <p:cNvGrpSpPr/>
          <p:nvPr/>
        </p:nvGrpSpPr>
        <p:grpSpPr>
          <a:xfrm>
            <a:off x="5370397" y="329529"/>
            <a:ext cx="3239644" cy="3224097"/>
            <a:chOff x="5457733" y="719457"/>
            <a:chExt cx="3188556" cy="4087362"/>
          </a:xfrm>
          <a:effectLst>
            <a:outerShdw blurRad="294017" dist="38100" dir="5400000" algn="t" rotWithShape="0">
              <a:prstClr val="black">
                <a:alpha val="30040"/>
              </a:prstClr>
            </a:outerShdw>
          </a:effectLst>
        </p:grpSpPr>
        <p:sp>
          <p:nvSpPr>
            <p:cNvPr id="7" name="Freeform 5">
              <a:extLst>
                <a:ext uri="{FF2B5EF4-FFF2-40B4-BE49-F238E27FC236}">
                  <a16:creationId xmlns:a16="http://schemas.microsoft.com/office/drawing/2014/main" id="{2602E47A-66CD-9C99-58CA-3D902722DFC1}"/>
                </a:ext>
              </a:extLst>
            </p:cNvPr>
            <p:cNvSpPr>
              <a:spLocks/>
            </p:cNvSpPr>
            <p:nvPr/>
          </p:nvSpPr>
          <p:spPr bwMode="auto">
            <a:xfrm flipH="1">
              <a:off x="6556930" y="1285263"/>
              <a:ext cx="2089359" cy="3471458"/>
            </a:xfrm>
            <a:custGeom>
              <a:avLst/>
              <a:gdLst>
                <a:gd name="T0" fmla="*/ 217 w 1225"/>
                <a:gd name="T1" fmla="*/ 1174 h 2035"/>
                <a:gd name="T2" fmla="*/ 878 w 1225"/>
                <a:gd name="T3" fmla="*/ 2027 h 2035"/>
                <a:gd name="T4" fmla="*/ 878 w 1225"/>
                <a:gd name="T5" fmla="*/ 2027 h 2035"/>
                <a:gd name="T6" fmla="*/ 879 w 1225"/>
                <a:gd name="T7" fmla="*/ 2028 h 2035"/>
                <a:gd name="T8" fmla="*/ 883 w 1225"/>
                <a:gd name="T9" fmla="*/ 2029 h 2035"/>
                <a:gd name="T10" fmla="*/ 889 w 1225"/>
                <a:gd name="T11" fmla="*/ 2030 h 2035"/>
                <a:gd name="T12" fmla="*/ 893 w 1225"/>
                <a:gd name="T13" fmla="*/ 2031 h 2035"/>
                <a:gd name="T14" fmla="*/ 899 w 1225"/>
                <a:gd name="T15" fmla="*/ 2032 h 2035"/>
                <a:gd name="T16" fmla="*/ 901 w 1225"/>
                <a:gd name="T17" fmla="*/ 2033 h 2035"/>
                <a:gd name="T18" fmla="*/ 904 w 1225"/>
                <a:gd name="T19" fmla="*/ 2033 h 2035"/>
                <a:gd name="T20" fmla="*/ 909 w 1225"/>
                <a:gd name="T21" fmla="*/ 2034 h 2035"/>
                <a:gd name="T22" fmla="*/ 914 w 1225"/>
                <a:gd name="T23" fmla="*/ 2034 h 2035"/>
                <a:gd name="T24" fmla="*/ 920 w 1225"/>
                <a:gd name="T25" fmla="*/ 2035 h 2035"/>
                <a:gd name="T26" fmla="*/ 922 w 1225"/>
                <a:gd name="T27" fmla="*/ 2035 h 2035"/>
                <a:gd name="T28" fmla="*/ 923 w 1225"/>
                <a:gd name="T29" fmla="*/ 2035 h 2035"/>
                <a:gd name="T30" fmla="*/ 933 w 1225"/>
                <a:gd name="T31" fmla="*/ 2035 h 2035"/>
                <a:gd name="T32" fmla="*/ 934 w 1225"/>
                <a:gd name="T33" fmla="*/ 2035 h 2035"/>
                <a:gd name="T34" fmla="*/ 941 w 1225"/>
                <a:gd name="T35" fmla="*/ 2034 h 2035"/>
                <a:gd name="T36" fmla="*/ 943 w 1225"/>
                <a:gd name="T37" fmla="*/ 2034 h 2035"/>
                <a:gd name="T38" fmla="*/ 944 w 1225"/>
                <a:gd name="T39" fmla="*/ 2034 h 2035"/>
                <a:gd name="T40" fmla="*/ 955 w 1225"/>
                <a:gd name="T41" fmla="*/ 2032 h 2035"/>
                <a:gd name="T42" fmla="*/ 957 w 1225"/>
                <a:gd name="T43" fmla="*/ 2031 h 2035"/>
                <a:gd name="T44" fmla="*/ 965 w 1225"/>
                <a:gd name="T45" fmla="*/ 2029 h 2035"/>
                <a:gd name="T46" fmla="*/ 966 w 1225"/>
                <a:gd name="T47" fmla="*/ 2029 h 2035"/>
                <a:gd name="T48" fmla="*/ 971 w 1225"/>
                <a:gd name="T49" fmla="*/ 2027 h 2035"/>
                <a:gd name="T50" fmla="*/ 996 w 1225"/>
                <a:gd name="T51" fmla="*/ 2018 h 2035"/>
                <a:gd name="T52" fmla="*/ 996 w 1225"/>
                <a:gd name="T53" fmla="*/ 2017 h 2035"/>
                <a:gd name="T54" fmla="*/ 996 w 1225"/>
                <a:gd name="T55" fmla="*/ 2017 h 2035"/>
                <a:gd name="T56" fmla="*/ 999 w 1225"/>
                <a:gd name="T57" fmla="*/ 2016 h 2035"/>
                <a:gd name="T58" fmla="*/ 1064 w 1225"/>
                <a:gd name="T59" fmla="*/ 1991 h 2035"/>
                <a:gd name="T60" fmla="*/ 1060 w 1225"/>
                <a:gd name="T61" fmla="*/ 1982 h 2035"/>
                <a:gd name="T62" fmla="*/ 1058 w 1225"/>
                <a:gd name="T63" fmla="*/ 1980 h 2035"/>
                <a:gd name="T64" fmla="*/ 964 w 1225"/>
                <a:gd name="T65" fmla="*/ 888 h 2035"/>
                <a:gd name="T66" fmla="*/ 304 w 1225"/>
                <a:gd name="T67" fmla="*/ 13 h 2035"/>
                <a:gd name="T68" fmla="*/ 304 w 1225"/>
                <a:gd name="T69" fmla="*/ 9 h 2035"/>
                <a:gd name="T70" fmla="*/ 300 w 1225"/>
                <a:gd name="T71" fmla="*/ 0 h 2035"/>
                <a:gd name="T72" fmla="*/ 280 w 1225"/>
                <a:gd name="T73" fmla="*/ 8 h 2035"/>
                <a:gd name="T74" fmla="*/ 280 w 1225"/>
                <a:gd name="T75" fmla="*/ 8 h 2035"/>
                <a:gd name="T76" fmla="*/ 208 w 1225"/>
                <a:gd name="T77" fmla="*/ 35 h 2035"/>
                <a:gd name="T78" fmla="*/ 200 w 1225"/>
                <a:gd name="T79" fmla="*/ 39 h 2035"/>
                <a:gd name="T80" fmla="*/ 198 w 1225"/>
                <a:gd name="T81" fmla="*/ 40 h 2035"/>
                <a:gd name="T82" fmla="*/ 193 w 1225"/>
                <a:gd name="T83" fmla="*/ 42 h 2035"/>
                <a:gd name="T84" fmla="*/ 191 w 1225"/>
                <a:gd name="T85" fmla="*/ 44 h 2035"/>
                <a:gd name="T86" fmla="*/ 184 w 1225"/>
                <a:gd name="T87" fmla="*/ 48 h 2035"/>
                <a:gd name="T88" fmla="*/ 184 w 1225"/>
                <a:gd name="T89" fmla="*/ 48 h 2035"/>
                <a:gd name="T90" fmla="*/ 177 w 1225"/>
                <a:gd name="T91" fmla="*/ 53 h 2035"/>
                <a:gd name="T92" fmla="*/ 175 w 1225"/>
                <a:gd name="T93" fmla="*/ 54 h 2035"/>
                <a:gd name="T94" fmla="*/ 170 w 1225"/>
                <a:gd name="T95" fmla="*/ 58 h 2035"/>
                <a:gd name="T96" fmla="*/ 168 w 1225"/>
                <a:gd name="T97" fmla="*/ 60 h 2035"/>
                <a:gd name="T98" fmla="*/ 162 w 1225"/>
                <a:gd name="T99" fmla="*/ 66 h 2035"/>
                <a:gd name="T100" fmla="*/ 162 w 1225"/>
                <a:gd name="T101" fmla="*/ 66 h 2035"/>
                <a:gd name="T102" fmla="*/ 156 w 1225"/>
                <a:gd name="T103" fmla="*/ 73 h 2035"/>
                <a:gd name="T104" fmla="*/ 155 w 1225"/>
                <a:gd name="T105" fmla="*/ 75 h 2035"/>
                <a:gd name="T106" fmla="*/ 150 w 1225"/>
                <a:gd name="T107" fmla="*/ 80 h 2035"/>
                <a:gd name="T108" fmla="*/ 149 w 1225"/>
                <a:gd name="T109" fmla="*/ 82 h 2035"/>
                <a:gd name="T110" fmla="*/ 143 w 1225"/>
                <a:gd name="T111" fmla="*/ 89 h 2035"/>
                <a:gd name="T112" fmla="*/ 143 w 1225"/>
                <a:gd name="T113" fmla="*/ 90 h 2035"/>
                <a:gd name="T114" fmla="*/ 138 w 1225"/>
                <a:gd name="T115" fmla="*/ 97 h 2035"/>
                <a:gd name="T116" fmla="*/ 138 w 1225"/>
                <a:gd name="T117" fmla="*/ 98 h 2035"/>
                <a:gd name="T118" fmla="*/ 217 w 1225"/>
                <a:gd name="T119" fmla="*/ 1174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5" h="2035">
                  <a:moveTo>
                    <a:pt x="217" y="1174"/>
                  </a:moveTo>
                  <a:cubicBezTo>
                    <a:pt x="395" y="1638"/>
                    <a:pt x="655" y="1986"/>
                    <a:pt x="878" y="2027"/>
                  </a:cubicBezTo>
                  <a:cubicBezTo>
                    <a:pt x="878" y="2027"/>
                    <a:pt x="878" y="2027"/>
                    <a:pt x="878" y="2027"/>
                  </a:cubicBezTo>
                  <a:cubicBezTo>
                    <a:pt x="879" y="2027"/>
                    <a:pt x="879" y="2028"/>
                    <a:pt x="879" y="2028"/>
                  </a:cubicBezTo>
                  <a:cubicBezTo>
                    <a:pt x="881" y="2028"/>
                    <a:pt x="882" y="2028"/>
                    <a:pt x="883" y="2029"/>
                  </a:cubicBezTo>
                  <a:cubicBezTo>
                    <a:pt x="885" y="2029"/>
                    <a:pt x="887" y="2030"/>
                    <a:pt x="889" y="2030"/>
                  </a:cubicBezTo>
                  <a:cubicBezTo>
                    <a:pt x="890" y="2031"/>
                    <a:pt x="892" y="2031"/>
                    <a:pt x="893" y="2031"/>
                  </a:cubicBezTo>
                  <a:cubicBezTo>
                    <a:pt x="895" y="2032"/>
                    <a:pt x="897" y="2032"/>
                    <a:pt x="899" y="2032"/>
                  </a:cubicBezTo>
                  <a:cubicBezTo>
                    <a:pt x="900" y="2032"/>
                    <a:pt x="900" y="2033"/>
                    <a:pt x="901" y="2033"/>
                  </a:cubicBezTo>
                  <a:cubicBezTo>
                    <a:pt x="902" y="2033"/>
                    <a:pt x="903" y="2033"/>
                    <a:pt x="904" y="2033"/>
                  </a:cubicBezTo>
                  <a:cubicBezTo>
                    <a:pt x="906" y="2033"/>
                    <a:pt x="907" y="2034"/>
                    <a:pt x="909" y="2034"/>
                  </a:cubicBezTo>
                  <a:cubicBezTo>
                    <a:pt x="911" y="2034"/>
                    <a:pt x="912" y="2034"/>
                    <a:pt x="914" y="2034"/>
                  </a:cubicBezTo>
                  <a:cubicBezTo>
                    <a:pt x="916" y="2034"/>
                    <a:pt x="918" y="2035"/>
                    <a:pt x="920" y="2035"/>
                  </a:cubicBezTo>
                  <a:cubicBezTo>
                    <a:pt x="920" y="2035"/>
                    <a:pt x="921" y="2035"/>
                    <a:pt x="922" y="2035"/>
                  </a:cubicBezTo>
                  <a:cubicBezTo>
                    <a:pt x="922" y="2035"/>
                    <a:pt x="923" y="2035"/>
                    <a:pt x="923" y="2035"/>
                  </a:cubicBezTo>
                  <a:cubicBezTo>
                    <a:pt x="926" y="2035"/>
                    <a:pt x="930" y="2035"/>
                    <a:pt x="933" y="2035"/>
                  </a:cubicBezTo>
                  <a:cubicBezTo>
                    <a:pt x="933" y="2035"/>
                    <a:pt x="934" y="2035"/>
                    <a:pt x="934" y="2035"/>
                  </a:cubicBezTo>
                  <a:cubicBezTo>
                    <a:pt x="936" y="2035"/>
                    <a:pt x="938" y="2034"/>
                    <a:pt x="941" y="2034"/>
                  </a:cubicBezTo>
                  <a:cubicBezTo>
                    <a:pt x="942" y="2034"/>
                    <a:pt x="942" y="2034"/>
                    <a:pt x="943" y="2034"/>
                  </a:cubicBezTo>
                  <a:cubicBezTo>
                    <a:pt x="944" y="2034"/>
                    <a:pt x="944" y="2034"/>
                    <a:pt x="944" y="2034"/>
                  </a:cubicBezTo>
                  <a:cubicBezTo>
                    <a:pt x="948" y="2033"/>
                    <a:pt x="951" y="2033"/>
                    <a:pt x="955" y="2032"/>
                  </a:cubicBezTo>
                  <a:cubicBezTo>
                    <a:pt x="955" y="2032"/>
                    <a:pt x="956" y="2032"/>
                    <a:pt x="957" y="2031"/>
                  </a:cubicBezTo>
                  <a:cubicBezTo>
                    <a:pt x="959" y="2031"/>
                    <a:pt x="962" y="2030"/>
                    <a:pt x="965" y="2029"/>
                  </a:cubicBezTo>
                  <a:cubicBezTo>
                    <a:pt x="965" y="2029"/>
                    <a:pt x="966" y="2029"/>
                    <a:pt x="966" y="2029"/>
                  </a:cubicBezTo>
                  <a:cubicBezTo>
                    <a:pt x="968" y="2028"/>
                    <a:pt x="970" y="2028"/>
                    <a:pt x="971" y="2027"/>
                  </a:cubicBezTo>
                  <a:cubicBezTo>
                    <a:pt x="996" y="2018"/>
                    <a:pt x="996" y="2018"/>
                    <a:pt x="996" y="2018"/>
                  </a:cubicBezTo>
                  <a:cubicBezTo>
                    <a:pt x="996" y="2017"/>
                    <a:pt x="996" y="2017"/>
                    <a:pt x="996" y="2017"/>
                  </a:cubicBezTo>
                  <a:cubicBezTo>
                    <a:pt x="996" y="2017"/>
                    <a:pt x="996" y="2017"/>
                    <a:pt x="996" y="2017"/>
                  </a:cubicBezTo>
                  <a:cubicBezTo>
                    <a:pt x="999" y="2016"/>
                    <a:pt x="999" y="2016"/>
                    <a:pt x="999" y="2016"/>
                  </a:cubicBezTo>
                  <a:cubicBezTo>
                    <a:pt x="1064" y="1991"/>
                    <a:pt x="1064" y="1991"/>
                    <a:pt x="1064" y="1991"/>
                  </a:cubicBezTo>
                  <a:cubicBezTo>
                    <a:pt x="1060" y="1982"/>
                    <a:pt x="1060" y="1982"/>
                    <a:pt x="1060" y="1982"/>
                  </a:cubicBezTo>
                  <a:cubicBezTo>
                    <a:pt x="1058" y="1980"/>
                    <a:pt x="1058" y="1980"/>
                    <a:pt x="1058" y="1980"/>
                  </a:cubicBezTo>
                  <a:cubicBezTo>
                    <a:pt x="1225" y="1830"/>
                    <a:pt x="1155" y="1384"/>
                    <a:pt x="964" y="888"/>
                  </a:cubicBezTo>
                  <a:cubicBezTo>
                    <a:pt x="774" y="391"/>
                    <a:pt x="528" y="13"/>
                    <a:pt x="304" y="13"/>
                  </a:cubicBezTo>
                  <a:cubicBezTo>
                    <a:pt x="304" y="9"/>
                    <a:pt x="304" y="9"/>
                    <a:pt x="304" y="9"/>
                  </a:cubicBezTo>
                  <a:cubicBezTo>
                    <a:pt x="300" y="0"/>
                    <a:pt x="300" y="0"/>
                    <a:pt x="300" y="0"/>
                  </a:cubicBezTo>
                  <a:cubicBezTo>
                    <a:pt x="280" y="8"/>
                    <a:pt x="280" y="8"/>
                    <a:pt x="280" y="8"/>
                  </a:cubicBezTo>
                  <a:cubicBezTo>
                    <a:pt x="280" y="8"/>
                    <a:pt x="280" y="8"/>
                    <a:pt x="280" y="8"/>
                  </a:cubicBezTo>
                  <a:cubicBezTo>
                    <a:pt x="208" y="35"/>
                    <a:pt x="208" y="35"/>
                    <a:pt x="208" y="35"/>
                  </a:cubicBezTo>
                  <a:cubicBezTo>
                    <a:pt x="205" y="36"/>
                    <a:pt x="203" y="37"/>
                    <a:pt x="200" y="39"/>
                  </a:cubicBezTo>
                  <a:cubicBezTo>
                    <a:pt x="200" y="39"/>
                    <a:pt x="199" y="39"/>
                    <a:pt x="198" y="40"/>
                  </a:cubicBezTo>
                  <a:cubicBezTo>
                    <a:pt x="196" y="41"/>
                    <a:pt x="195" y="41"/>
                    <a:pt x="193" y="42"/>
                  </a:cubicBezTo>
                  <a:cubicBezTo>
                    <a:pt x="192" y="43"/>
                    <a:pt x="191" y="43"/>
                    <a:pt x="191" y="44"/>
                  </a:cubicBezTo>
                  <a:cubicBezTo>
                    <a:pt x="188" y="45"/>
                    <a:pt x="186" y="46"/>
                    <a:pt x="184" y="48"/>
                  </a:cubicBezTo>
                  <a:cubicBezTo>
                    <a:pt x="184" y="48"/>
                    <a:pt x="184" y="48"/>
                    <a:pt x="184" y="48"/>
                  </a:cubicBezTo>
                  <a:cubicBezTo>
                    <a:pt x="181" y="50"/>
                    <a:pt x="179" y="51"/>
                    <a:pt x="177" y="53"/>
                  </a:cubicBezTo>
                  <a:cubicBezTo>
                    <a:pt x="176" y="53"/>
                    <a:pt x="176" y="54"/>
                    <a:pt x="175" y="54"/>
                  </a:cubicBezTo>
                  <a:cubicBezTo>
                    <a:pt x="173" y="56"/>
                    <a:pt x="172" y="57"/>
                    <a:pt x="170" y="58"/>
                  </a:cubicBezTo>
                  <a:cubicBezTo>
                    <a:pt x="170" y="59"/>
                    <a:pt x="169" y="60"/>
                    <a:pt x="168" y="60"/>
                  </a:cubicBezTo>
                  <a:cubicBezTo>
                    <a:pt x="166" y="62"/>
                    <a:pt x="164" y="64"/>
                    <a:pt x="162" y="66"/>
                  </a:cubicBezTo>
                  <a:cubicBezTo>
                    <a:pt x="162" y="66"/>
                    <a:pt x="162" y="66"/>
                    <a:pt x="162" y="66"/>
                  </a:cubicBezTo>
                  <a:cubicBezTo>
                    <a:pt x="160" y="68"/>
                    <a:pt x="158" y="70"/>
                    <a:pt x="156" y="73"/>
                  </a:cubicBezTo>
                  <a:cubicBezTo>
                    <a:pt x="156" y="73"/>
                    <a:pt x="155" y="74"/>
                    <a:pt x="155" y="75"/>
                  </a:cubicBezTo>
                  <a:cubicBezTo>
                    <a:pt x="153" y="76"/>
                    <a:pt x="152" y="78"/>
                    <a:pt x="150" y="80"/>
                  </a:cubicBezTo>
                  <a:cubicBezTo>
                    <a:pt x="150" y="80"/>
                    <a:pt x="149" y="81"/>
                    <a:pt x="149" y="82"/>
                  </a:cubicBezTo>
                  <a:cubicBezTo>
                    <a:pt x="147" y="84"/>
                    <a:pt x="145" y="87"/>
                    <a:pt x="143" y="89"/>
                  </a:cubicBezTo>
                  <a:cubicBezTo>
                    <a:pt x="143" y="89"/>
                    <a:pt x="143" y="90"/>
                    <a:pt x="143" y="90"/>
                  </a:cubicBezTo>
                  <a:cubicBezTo>
                    <a:pt x="142" y="92"/>
                    <a:pt x="140" y="95"/>
                    <a:pt x="138" y="97"/>
                  </a:cubicBezTo>
                  <a:cubicBezTo>
                    <a:pt x="138" y="98"/>
                    <a:pt x="138" y="98"/>
                    <a:pt x="138" y="98"/>
                  </a:cubicBezTo>
                  <a:cubicBezTo>
                    <a:pt x="0" y="277"/>
                    <a:pt x="39" y="709"/>
                    <a:pt x="217" y="1174"/>
                  </a:cubicBezTo>
                  <a:close/>
                </a:path>
              </a:pathLst>
            </a:custGeom>
            <a:solidFill>
              <a:schemeClr val="accent3">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US" sz="1050"/>
            </a:p>
          </p:txBody>
        </p:sp>
        <p:sp>
          <p:nvSpPr>
            <p:cNvPr id="8" name="Freeform 6">
              <a:extLst>
                <a:ext uri="{FF2B5EF4-FFF2-40B4-BE49-F238E27FC236}">
                  <a16:creationId xmlns:a16="http://schemas.microsoft.com/office/drawing/2014/main" id="{E806B7D9-2413-A455-1389-9E6937F4F53F}"/>
                </a:ext>
              </a:extLst>
            </p:cNvPr>
            <p:cNvSpPr>
              <a:spLocks noEditPoints="1"/>
            </p:cNvSpPr>
            <p:nvPr/>
          </p:nvSpPr>
          <p:spPr bwMode="auto">
            <a:xfrm flipH="1">
              <a:off x="6477364" y="1149706"/>
              <a:ext cx="1981797" cy="3657113"/>
            </a:xfrm>
            <a:custGeom>
              <a:avLst/>
              <a:gdLst>
                <a:gd name="T0" fmla="*/ 963 w 1162"/>
                <a:gd name="T1" fmla="*/ 2068 h 2144"/>
                <a:gd name="T2" fmla="*/ 942 w 1162"/>
                <a:gd name="T3" fmla="*/ 934 h 2144"/>
                <a:gd name="T4" fmla="*/ 199 w 1162"/>
                <a:gd name="T5" fmla="*/ 77 h 2144"/>
                <a:gd name="T6" fmla="*/ 220 w 1162"/>
                <a:gd name="T7" fmla="*/ 1211 h 2144"/>
                <a:gd name="T8" fmla="*/ 963 w 1162"/>
                <a:gd name="T9" fmla="*/ 2068 h 2144"/>
                <a:gd name="T10" fmla="*/ 270 w 1162"/>
                <a:gd name="T11" fmla="*/ 262 h 2144"/>
                <a:gd name="T12" fmla="*/ 875 w 1162"/>
                <a:gd name="T13" fmla="*/ 960 h 2144"/>
                <a:gd name="T14" fmla="*/ 892 w 1162"/>
                <a:gd name="T15" fmla="*/ 1883 h 2144"/>
                <a:gd name="T16" fmla="*/ 287 w 1162"/>
                <a:gd name="T17" fmla="*/ 1185 h 2144"/>
                <a:gd name="T18" fmla="*/ 270 w 1162"/>
                <a:gd name="T19" fmla="*/ 262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2" h="2144">
                  <a:moveTo>
                    <a:pt x="963" y="2068"/>
                  </a:moveTo>
                  <a:cubicBezTo>
                    <a:pt x="1162" y="1992"/>
                    <a:pt x="1153" y="1483"/>
                    <a:pt x="942" y="934"/>
                  </a:cubicBezTo>
                  <a:cubicBezTo>
                    <a:pt x="732" y="385"/>
                    <a:pt x="398" y="0"/>
                    <a:pt x="199" y="77"/>
                  </a:cubicBezTo>
                  <a:cubicBezTo>
                    <a:pt x="0" y="153"/>
                    <a:pt x="9" y="662"/>
                    <a:pt x="220" y="1211"/>
                  </a:cubicBezTo>
                  <a:cubicBezTo>
                    <a:pt x="430" y="1760"/>
                    <a:pt x="764" y="2144"/>
                    <a:pt x="963" y="2068"/>
                  </a:cubicBezTo>
                  <a:close/>
                  <a:moveTo>
                    <a:pt x="270" y="262"/>
                  </a:moveTo>
                  <a:cubicBezTo>
                    <a:pt x="432" y="199"/>
                    <a:pt x="704" y="512"/>
                    <a:pt x="875" y="960"/>
                  </a:cubicBezTo>
                  <a:cubicBezTo>
                    <a:pt x="1046" y="1407"/>
                    <a:pt x="1054" y="1821"/>
                    <a:pt x="892" y="1883"/>
                  </a:cubicBezTo>
                  <a:cubicBezTo>
                    <a:pt x="730" y="1945"/>
                    <a:pt x="458" y="1632"/>
                    <a:pt x="287" y="1185"/>
                  </a:cubicBezTo>
                  <a:cubicBezTo>
                    <a:pt x="116" y="738"/>
                    <a:pt x="108" y="324"/>
                    <a:pt x="270" y="262"/>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algn="r" defTabSz="685800"/>
              <a:endParaRPr lang="en-US" sz="1050" dirty="0"/>
            </a:p>
          </p:txBody>
        </p:sp>
        <p:sp>
          <p:nvSpPr>
            <p:cNvPr id="992" name="Freeform 7">
              <a:extLst>
                <a:ext uri="{FF2B5EF4-FFF2-40B4-BE49-F238E27FC236}">
                  <a16:creationId xmlns:a16="http://schemas.microsoft.com/office/drawing/2014/main" id="{ECCDFC16-7048-7CE4-22AD-E48D02FC6577}"/>
                </a:ext>
              </a:extLst>
            </p:cNvPr>
            <p:cNvSpPr>
              <a:spLocks/>
            </p:cNvSpPr>
            <p:nvPr/>
          </p:nvSpPr>
          <p:spPr bwMode="auto">
            <a:xfrm flipH="1">
              <a:off x="7301024" y="2668836"/>
              <a:ext cx="334475" cy="620325"/>
            </a:xfrm>
            <a:custGeom>
              <a:avLst/>
              <a:gdLst>
                <a:gd name="T0" fmla="*/ 163 w 196"/>
                <a:gd name="T1" fmla="*/ 350 h 363"/>
                <a:gd name="T2" fmla="*/ 159 w 196"/>
                <a:gd name="T3" fmla="*/ 158 h 363"/>
                <a:gd name="T4" fmla="*/ 33 w 196"/>
                <a:gd name="T5" fmla="*/ 13 h 363"/>
                <a:gd name="T6" fmla="*/ 37 w 196"/>
                <a:gd name="T7" fmla="*/ 205 h 363"/>
                <a:gd name="T8" fmla="*/ 163 w 196"/>
                <a:gd name="T9" fmla="*/ 350 h 363"/>
              </a:gdLst>
              <a:ahLst/>
              <a:cxnLst>
                <a:cxn ang="0">
                  <a:pos x="T0" y="T1"/>
                </a:cxn>
                <a:cxn ang="0">
                  <a:pos x="T2" y="T3"/>
                </a:cxn>
                <a:cxn ang="0">
                  <a:pos x="T4" y="T5"/>
                </a:cxn>
                <a:cxn ang="0">
                  <a:pos x="T6" y="T7"/>
                </a:cxn>
                <a:cxn ang="0">
                  <a:pos x="T8" y="T9"/>
                </a:cxn>
              </a:cxnLst>
              <a:rect l="0" t="0" r="r" b="b"/>
              <a:pathLst>
                <a:path w="196" h="363">
                  <a:moveTo>
                    <a:pt x="163" y="350"/>
                  </a:moveTo>
                  <a:cubicBezTo>
                    <a:pt x="196" y="337"/>
                    <a:pt x="195" y="251"/>
                    <a:pt x="159" y="158"/>
                  </a:cubicBezTo>
                  <a:cubicBezTo>
                    <a:pt x="123" y="65"/>
                    <a:pt x="67" y="0"/>
                    <a:pt x="33" y="13"/>
                  </a:cubicBezTo>
                  <a:cubicBezTo>
                    <a:pt x="0" y="26"/>
                    <a:pt x="1" y="112"/>
                    <a:pt x="37" y="205"/>
                  </a:cubicBezTo>
                  <a:cubicBezTo>
                    <a:pt x="73" y="298"/>
                    <a:pt x="129" y="363"/>
                    <a:pt x="163" y="35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defTabSz="685800"/>
              <a:endParaRPr lang="en-US" sz="1050"/>
            </a:p>
          </p:txBody>
        </p:sp>
        <p:sp>
          <p:nvSpPr>
            <p:cNvPr id="995" name="Freeform 8">
              <a:extLst>
                <a:ext uri="{FF2B5EF4-FFF2-40B4-BE49-F238E27FC236}">
                  <a16:creationId xmlns:a16="http://schemas.microsoft.com/office/drawing/2014/main" id="{83F9FA63-637F-43A7-0594-6CA232D003F5}"/>
                </a:ext>
              </a:extLst>
            </p:cNvPr>
            <p:cNvSpPr>
              <a:spLocks noEditPoints="1"/>
            </p:cNvSpPr>
            <p:nvPr/>
          </p:nvSpPr>
          <p:spPr bwMode="auto">
            <a:xfrm flipH="1">
              <a:off x="6885510" y="1901167"/>
              <a:ext cx="1165503" cy="2154190"/>
            </a:xfrm>
            <a:custGeom>
              <a:avLst/>
              <a:gdLst>
                <a:gd name="T0" fmla="*/ 567 w 684"/>
                <a:gd name="T1" fmla="*/ 1218 h 1263"/>
                <a:gd name="T2" fmla="*/ 555 w 684"/>
                <a:gd name="T3" fmla="*/ 550 h 1263"/>
                <a:gd name="T4" fmla="*/ 117 w 684"/>
                <a:gd name="T5" fmla="*/ 45 h 1263"/>
                <a:gd name="T6" fmla="*/ 129 w 684"/>
                <a:gd name="T7" fmla="*/ 713 h 1263"/>
                <a:gd name="T8" fmla="*/ 567 w 684"/>
                <a:gd name="T9" fmla="*/ 1218 h 1263"/>
                <a:gd name="T10" fmla="*/ 184 w 684"/>
                <a:gd name="T11" fmla="*/ 218 h 1263"/>
                <a:gd name="T12" fmla="*/ 492 w 684"/>
                <a:gd name="T13" fmla="*/ 574 h 1263"/>
                <a:gd name="T14" fmla="*/ 500 w 684"/>
                <a:gd name="T15" fmla="*/ 1044 h 1263"/>
                <a:gd name="T16" fmla="*/ 192 w 684"/>
                <a:gd name="T17" fmla="*/ 689 h 1263"/>
                <a:gd name="T18" fmla="*/ 184 w 684"/>
                <a:gd name="T19" fmla="*/ 218 h 1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4" h="1263">
                  <a:moveTo>
                    <a:pt x="567" y="1218"/>
                  </a:moveTo>
                  <a:cubicBezTo>
                    <a:pt x="684" y="1173"/>
                    <a:pt x="679" y="873"/>
                    <a:pt x="555" y="550"/>
                  </a:cubicBezTo>
                  <a:cubicBezTo>
                    <a:pt x="431" y="226"/>
                    <a:pt x="234" y="0"/>
                    <a:pt x="117" y="45"/>
                  </a:cubicBezTo>
                  <a:cubicBezTo>
                    <a:pt x="0" y="90"/>
                    <a:pt x="5" y="389"/>
                    <a:pt x="129" y="713"/>
                  </a:cubicBezTo>
                  <a:cubicBezTo>
                    <a:pt x="253" y="1036"/>
                    <a:pt x="450" y="1263"/>
                    <a:pt x="567" y="1218"/>
                  </a:cubicBezTo>
                  <a:close/>
                  <a:moveTo>
                    <a:pt x="184" y="218"/>
                  </a:moveTo>
                  <a:cubicBezTo>
                    <a:pt x="266" y="187"/>
                    <a:pt x="404" y="346"/>
                    <a:pt x="492" y="574"/>
                  </a:cubicBezTo>
                  <a:cubicBezTo>
                    <a:pt x="579" y="802"/>
                    <a:pt x="583" y="1013"/>
                    <a:pt x="500" y="1044"/>
                  </a:cubicBezTo>
                  <a:cubicBezTo>
                    <a:pt x="418" y="1076"/>
                    <a:pt x="280" y="916"/>
                    <a:pt x="192" y="689"/>
                  </a:cubicBezTo>
                  <a:cubicBezTo>
                    <a:pt x="105" y="461"/>
                    <a:pt x="101" y="250"/>
                    <a:pt x="184" y="218"/>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defTabSz="685800"/>
              <a:endParaRPr lang="en-US" sz="1050"/>
            </a:p>
          </p:txBody>
        </p:sp>
        <p:sp>
          <p:nvSpPr>
            <p:cNvPr id="996" name="Freeform 9">
              <a:extLst>
                <a:ext uri="{FF2B5EF4-FFF2-40B4-BE49-F238E27FC236}">
                  <a16:creationId xmlns:a16="http://schemas.microsoft.com/office/drawing/2014/main" id="{B393FE64-0B6C-86D3-6C92-2641585E2453}"/>
                </a:ext>
              </a:extLst>
            </p:cNvPr>
            <p:cNvSpPr>
              <a:spLocks noEditPoints="1"/>
            </p:cNvSpPr>
            <p:nvPr/>
          </p:nvSpPr>
          <p:spPr bwMode="auto">
            <a:xfrm flipH="1">
              <a:off x="7056432" y="2220906"/>
              <a:ext cx="822188" cy="1516185"/>
            </a:xfrm>
            <a:custGeom>
              <a:avLst/>
              <a:gdLst>
                <a:gd name="T0" fmla="*/ 399 w 482"/>
                <a:gd name="T1" fmla="*/ 857 h 889"/>
                <a:gd name="T2" fmla="*/ 391 w 482"/>
                <a:gd name="T3" fmla="*/ 387 h 889"/>
                <a:gd name="T4" fmla="*/ 83 w 482"/>
                <a:gd name="T5" fmla="*/ 31 h 889"/>
                <a:gd name="T6" fmla="*/ 91 w 482"/>
                <a:gd name="T7" fmla="*/ 502 h 889"/>
                <a:gd name="T8" fmla="*/ 399 w 482"/>
                <a:gd name="T9" fmla="*/ 857 h 889"/>
                <a:gd name="T10" fmla="*/ 176 w 482"/>
                <a:gd name="T11" fmla="*/ 276 h 889"/>
                <a:gd name="T12" fmla="*/ 302 w 482"/>
                <a:gd name="T13" fmla="*/ 421 h 889"/>
                <a:gd name="T14" fmla="*/ 306 w 482"/>
                <a:gd name="T15" fmla="*/ 613 h 889"/>
                <a:gd name="T16" fmla="*/ 180 w 482"/>
                <a:gd name="T17" fmla="*/ 468 h 889"/>
                <a:gd name="T18" fmla="*/ 176 w 482"/>
                <a:gd name="T19" fmla="*/ 276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2" h="889">
                  <a:moveTo>
                    <a:pt x="399" y="857"/>
                  </a:moveTo>
                  <a:cubicBezTo>
                    <a:pt x="482" y="826"/>
                    <a:pt x="478" y="615"/>
                    <a:pt x="391" y="387"/>
                  </a:cubicBezTo>
                  <a:cubicBezTo>
                    <a:pt x="303" y="159"/>
                    <a:pt x="165" y="0"/>
                    <a:pt x="83" y="31"/>
                  </a:cubicBezTo>
                  <a:cubicBezTo>
                    <a:pt x="0" y="63"/>
                    <a:pt x="4" y="274"/>
                    <a:pt x="91" y="502"/>
                  </a:cubicBezTo>
                  <a:cubicBezTo>
                    <a:pt x="179" y="729"/>
                    <a:pt x="317" y="889"/>
                    <a:pt x="399" y="857"/>
                  </a:cubicBezTo>
                  <a:close/>
                  <a:moveTo>
                    <a:pt x="176" y="276"/>
                  </a:moveTo>
                  <a:cubicBezTo>
                    <a:pt x="210" y="263"/>
                    <a:pt x="266" y="328"/>
                    <a:pt x="302" y="421"/>
                  </a:cubicBezTo>
                  <a:cubicBezTo>
                    <a:pt x="338" y="514"/>
                    <a:pt x="339" y="600"/>
                    <a:pt x="306" y="613"/>
                  </a:cubicBezTo>
                  <a:cubicBezTo>
                    <a:pt x="272" y="626"/>
                    <a:pt x="216" y="561"/>
                    <a:pt x="180" y="468"/>
                  </a:cubicBezTo>
                  <a:cubicBezTo>
                    <a:pt x="144" y="375"/>
                    <a:pt x="143" y="289"/>
                    <a:pt x="176" y="2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050"/>
            </a:p>
          </p:txBody>
        </p:sp>
        <p:sp>
          <p:nvSpPr>
            <p:cNvPr id="997" name="Freeform 10">
              <a:extLst>
                <a:ext uri="{FF2B5EF4-FFF2-40B4-BE49-F238E27FC236}">
                  <a16:creationId xmlns:a16="http://schemas.microsoft.com/office/drawing/2014/main" id="{0AEFB495-1F24-AF6B-B9D2-C51AC6C79A3C}"/>
                </a:ext>
              </a:extLst>
            </p:cNvPr>
            <p:cNvSpPr>
              <a:spLocks noEditPoints="1"/>
            </p:cNvSpPr>
            <p:nvPr/>
          </p:nvSpPr>
          <p:spPr bwMode="auto">
            <a:xfrm flipH="1">
              <a:off x="6661545" y="1488600"/>
              <a:ext cx="1613433" cy="2977851"/>
            </a:xfrm>
            <a:custGeom>
              <a:avLst/>
              <a:gdLst>
                <a:gd name="T0" fmla="*/ 784 w 946"/>
                <a:gd name="T1" fmla="*/ 1684 h 1746"/>
                <a:gd name="T2" fmla="*/ 767 w 946"/>
                <a:gd name="T3" fmla="*/ 761 h 1746"/>
                <a:gd name="T4" fmla="*/ 162 w 946"/>
                <a:gd name="T5" fmla="*/ 63 h 1746"/>
                <a:gd name="T6" fmla="*/ 179 w 946"/>
                <a:gd name="T7" fmla="*/ 986 h 1746"/>
                <a:gd name="T8" fmla="*/ 784 w 946"/>
                <a:gd name="T9" fmla="*/ 1684 h 1746"/>
                <a:gd name="T10" fmla="*/ 248 w 946"/>
                <a:gd name="T11" fmla="*/ 287 h 1746"/>
                <a:gd name="T12" fmla="*/ 686 w 946"/>
                <a:gd name="T13" fmla="*/ 792 h 1746"/>
                <a:gd name="T14" fmla="*/ 698 w 946"/>
                <a:gd name="T15" fmla="*/ 1460 h 1746"/>
                <a:gd name="T16" fmla="*/ 260 w 946"/>
                <a:gd name="T17" fmla="*/ 955 h 1746"/>
                <a:gd name="T18" fmla="*/ 248 w 946"/>
                <a:gd name="T19" fmla="*/ 287 h 1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6" h="1746">
                  <a:moveTo>
                    <a:pt x="784" y="1684"/>
                  </a:moveTo>
                  <a:cubicBezTo>
                    <a:pt x="946" y="1622"/>
                    <a:pt x="938" y="1208"/>
                    <a:pt x="767" y="761"/>
                  </a:cubicBezTo>
                  <a:cubicBezTo>
                    <a:pt x="596" y="313"/>
                    <a:pt x="324" y="0"/>
                    <a:pt x="162" y="63"/>
                  </a:cubicBezTo>
                  <a:cubicBezTo>
                    <a:pt x="0" y="125"/>
                    <a:pt x="8" y="539"/>
                    <a:pt x="179" y="986"/>
                  </a:cubicBezTo>
                  <a:cubicBezTo>
                    <a:pt x="350" y="1433"/>
                    <a:pt x="622" y="1746"/>
                    <a:pt x="784" y="1684"/>
                  </a:cubicBezTo>
                  <a:close/>
                  <a:moveTo>
                    <a:pt x="248" y="287"/>
                  </a:moveTo>
                  <a:cubicBezTo>
                    <a:pt x="365" y="242"/>
                    <a:pt x="562" y="468"/>
                    <a:pt x="686" y="792"/>
                  </a:cubicBezTo>
                  <a:cubicBezTo>
                    <a:pt x="810" y="1115"/>
                    <a:pt x="815" y="1415"/>
                    <a:pt x="698" y="1460"/>
                  </a:cubicBezTo>
                  <a:cubicBezTo>
                    <a:pt x="581" y="1505"/>
                    <a:pt x="384" y="1278"/>
                    <a:pt x="260" y="955"/>
                  </a:cubicBezTo>
                  <a:cubicBezTo>
                    <a:pt x="136" y="631"/>
                    <a:pt x="131" y="332"/>
                    <a:pt x="248" y="2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050"/>
            </a:p>
          </p:txBody>
        </p:sp>
        <p:sp>
          <p:nvSpPr>
            <p:cNvPr id="1013" name="Freeform 11">
              <a:extLst>
                <a:ext uri="{FF2B5EF4-FFF2-40B4-BE49-F238E27FC236}">
                  <a16:creationId xmlns:a16="http://schemas.microsoft.com/office/drawing/2014/main" id="{E302B57D-28AC-AF15-E5D2-B0FC788DEEF4}"/>
                </a:ext>
              </a:extLst>
            </p:cNvPr>
            <p:cNvSpPr>
              <a:spLocks/>
            </p:cNvSpPr>
            <p:nvPr/>
          </p:nvSpPr>
          <p:spPr bwMode="auto">
            <a:xfrm flipH="1">
              <a:off x="6246032" y="1652153"/>
              <a:ext cx="456771" cy="562860"/>
            </a:xfrm>
            <a:custGeom>
              <a:avLst/>
              <a:gdLst>
                <a:gd name="T0" fmla="*/ 268 w 268"/>
                <a:gd name="T1" fmla="*/ 93 h 330"/>
                <a:gd name="T2" fmla="*/ 51 w 268"/>
                <a:gd name="T3" fmla="*/ 323 h 330"/>
                <a:gd name="T4" fmla="*/ 32 w 268"/>
                <a:gd name="T5" fmla="*/ 318 h 330"/>
                <a:gd name="T6" fmla="*/ 4 w 268"/>
                <a:gd name="T7" fmla="*/ 259 h 330"/>
                <a:gd name="T8" fmla="*/ 7 w 268"/>
                <a:gd name="T9" fmla="*/ 231 h 330"/>
                <a:gd name="T10" fmla="*/ 224 w 268"/>
                <a:gd name="T11" fmla="*/ 0 h 330"/>
                <a:gd name="T12" fmla="*/ 268 w 268"/>
                <a:gd name="T13" fmla="*/ 93 h 330"/>
              </a:gdLst>
              <a:ahLst/>
              <a:cxnLst>
                <a:cxn ang="0">
                  <a:pos x="T0" y="T1"/>
                </a:cxn>
                <a:cxn ang="0">
                  <a:pos x="T2" y="T3"/>
                </a:cxn>
                <a:cxn ang="0">
                  <a:pos x="T4" y="T5"/>
                </a:cxn>
                <a:cxn ang="0">
                  <a:pos x="T6" y="T7"/>
                </a:cxn>
                <a:cxn ang="0">
                  <a:pos x="T8" y="T9"/>
                </a:cxn>
                <a:cxn ang="0">
                  <a:pos x="T10" y="T11"/>
                </a:cxn>
                <a:cxn ang="0">
                  <a:pos x="T12" y="T13"/>
                </a:cxn>
              </a:cxnLst>
              <a:rect l="0" t="0" r="r" b="b"/>
              <a:pathLst>
                <a:path w="268" h="330">
                  <a:moveTo>
                    <a:pt x="268" y="93"/>
                  </a:moveTo>
                  <a:cubicBezTo>
                    <a:pt x="51" y="323"/>
                    <a:pt x="51" y="323"/>
                    <a:pt x="51" y="323"/>
                  </a:cubicBezTo>
                  <a:cubicBezTo>
                    <a:pt x="45" y="330"/>
                    <a:pt x="36" y="328"/>
                    <a:pt x="32" y="318"/>
                  </a:cubicBezTo>
                  <a:cubicBezTo>
                    <a:pt x="4" y="259"/>
                    <a:pt x="4" y="259"/>
                    <a:pt x="4" y="259"/>
                  </a:cubicBezTo>
                  <a:cubicBezTo>
                    <a:pt x="0" y="250"/>
                    <a:pt x="1" y="237"/>
                    <a:pt x="7" y="231"/>
                  </a:cubicBezTo>
                  <a:cubicBezTo>
                    <a:pt x="224" y="0"/>
                    <a:pt x="224" y="0"/>
                    <a:pt x="224" y="0"/>
                  </a:cubicBezTo>
                  <a:lnTo>
                    <a:pt x="268" y="93"/>
                  </a:lnTo>
                  <a:close/>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050"/>
            </a:p>
          </p:txBody>
        </p:sp>
        <p:sp>
          <p:nvSpPr>
            <p:cNvPr id="1015" name="Freeform 12">
              <a:extLst>
                <a:ext uri="{FF2B5EF4-FFF2-40B4-BE49-F238E27FC236}">
                  <a16:creationId xmlns:a16="http://schemas.microsoft.com/office/drawing/2014/main" id="{B417AF33-A95E-162D-E213-10C4ED03E59E}"/>
                </a:ext>
              </a:extLst>
            </p:cNvPr>
            <p:cNvSpPr>
              <a:spLocks/>
            </p:cNvSpPr>
            <p:nvPr/>
          </p:nvSpPr>
          <p:spPr bwMode="auto">
            <a:xfrm flipH="1">
              <a:off x="5457733" y="719457"/>
              <a:ext cx="887020" cy="1153715"/>
            </a:xfrm>
            <a:custGeom>
              <a:avLst/>
              <a:gdLst>
                <a:gd name="T0" fmla="*/ 205 w 602"/>
                <a:gd name="T1" fmla="*/ 783 h 783"/>
                <a:gd name="T2" fmla="*/ 602 w 602"/>
                <a:gd name="T3" fmla="*/ 359 h 783"/>
                <a:gd name="T4" fmla="*/ 397 w 602"/>
                <a:gd name="T5" fmla="*/ 308 h 783"/>
                <a:gd name="T6" fmla="*/ 432 w 602"/>
                <a:gd name="T7" fmla="*/ 0 h 783"/>
                <a:gd name="T8" fmla="*/ 35 w 602"/>
                <a:gd name="T9" fmla="*/ 424 h 783"/>
                <a:gd name="T10" fmla="*/ 0 w 602"/>
                <a:gd name="T11" fmla="*/ 731 h 783"/>
                <a:gd name="T12" fmla="*/ 205 w 602"/>
                <a:gd name="T13" fmla="*/ 783 h 783"/>
              </a:gdLst>
              <a:ahLst/>
              <a:cxnLst>
                <a:cxn ang="0">
                  <a:pos x="T0" y="T1"/>
                </a:cxn>
                <a:cxn ang="0">
                  <a:pos x="T2" y="T3"/>
                </a:cxn>
                <a:cxn ang="0">
                  <a:pos x="T4" y="T5"/>
                </a:cxn>
                <a:cxn ang="0">
                  <a:pos x="T6" y="T7"/>
                </a:cxn>
                <a:cxn ang="0">
                  <a:pos x="T8" y="T9"/>
                </a:cxn>
                <a:cxn ang="0">
                  <a:pos x="T10" y="T11"/>
                </a:cxn>
                <a:cxn ang="0">
                  <a:pos x="T12" y="T13"/>
                </a:cxn>
              </a:cxnLst>
              <a:rect l="0" t="0" r="r" b="b"/>
              <a:pathLst>
                <a:path w="602" h="783">
                  <a:moveTo>
                    <a:pt x="205" y="783"/>
                  </a:moveTo>
                  <a:lnTo>
                    <a:pt x="602" y="359"/>
                  </a:lnTo>
                  <a:lnTo>
                    <a:pt x="397" y="308"/>
                  </a:lnTo>
                  <a:lnTo>
                    <a:pt x="432" y="0"/>
                  </a:lnTo>
                  <a:lnTo>
                    <a:pt x="35" y="424"/>
                  </a:lnTo>
                  <a:lnTo>
                    <a:pt x="0" y="731"/>
                  </a:lnTo>
                  <a:lnTo>
                    <a:pt x="205" y="783"/>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algn="r" defTabSz="685800"/>
              <a:endParaRPr lang="en-US" sz="1050"/>
            </a:p>
          </p:txBody>
        </p:sp>
        <p:sp>
          <p:nvSpPr>
            <p:cNvPr id="1016" name="Freeform 13">
              <a:extLst>
                <a:ext uri="{FF2B5EF4-FFF2-40B4-BE49-F238E27FC236}">
                  <a16:creationId xmlns:a16="http://schemas.microsoft.com/office/drawing/2014/main" id="{A4B9F000-B572-EF0F-6EF8-BC240BEBAB00}"/>
                </a:ext>
              </a:extLst>
            </p:cNvPr>
            <p:cNvSpPr>
              <a:spLocks/>
            </p:cNvSpPr>
            <p:nvPr/>
          </p:nvSpPr>
          <p:spPr bwMode="auto">
            <a:xfrm flipH="1">
              <a:off x="5882088" y="1291157"/>
              <a:ext cx="1585437" cy="1701840"/>
            </a:xfrm>
            <a:custGeom>
              <a:avLst/>
              <a:gdLst>
                <a:gd name="T0" fmla="*/ 0 w 930"/>
                <a:gd name="T1" fmla="*/ 998 h 998"/>
                <a:gd name="T2" fmla="*/ 222 w 930"/>
                <a:gd name="T3" fmla="*/ 734 h 998"/>
                <a:gd name="T4" fmla="*/ 279 w 930"/>
                <a:gd name="T5" fmla="*/ 669 h 998"/>
                <a:gd name="T6" fmla="*/ 335 w 930"/>
                <a:gd name="T7" fmla="*/ 605 h 998"/>
                <a:gd name="T8" fmla="*/ 392 w 930"/>
                <a:gd name="T9" fmla="*/ 542 h 998"/>
                <a:gd name="T10" fmla="*/ 449 w 930"/>
                <a:gd name="T11" fmla="*/ 479 h 998"/>
                <a:gd name="T12" fmla="*/ 680 w 930"/>
                <a:gd name="T13" fmla="*/ 232 h 998"/>
                <a:gd name="T14" fmla="*/ 739 w 930"/>
                <a:gd name="T15" fmla="*/ 173 h 998"/>
                <a:gd name="T16" fmla="*/ 798 w 930"/>
                <a:gd name="T17" fmla="*/ 114 h 998"/>
                <a:gd name="T18" fmla="*/ 918 w 930"/>
                <a:gd name="T19" fmla="*/ 0 h 998"/>
                <a:gd name="T20" fmla="*/ 930 w 930"/>
                <a:gd name="T21" fmla="*/ 27 h 998"/>
                <a:gd name="T22" fmla="*/ 819 w 930"/>
                <a:gd name="T23" fmla="*/ 160 h 998"/>
                <a:gd name="T24" fmla="*/ 763 w 930"/>
                <a:gd name="T25" fmla="*/ 224 h 998"/>
                <a:gd name="T26" fmla="*/ 706 w 930"/>
                <a:gd name="T27" fmla="*/ 288 h 998"/>
                <a:gd name="T28" fmla="*/ 475 w 930"/>
                <a:gd name="T29" fmla="*/ 533 h 998"/>
                <a:gd name="T30" fmla="*/ 417 w 930"/>
                <a:gd name="T31" fmla="*/ 594 h 998"/>
                <a:gd name="T32" fmla="*/ 358 w 930"/>
                <a:gd name="T33" fmla="*/ 653 h 998"/>
                <a:gd name="T34" fmla="*/ 299 w 930"/>
                <a:gd name="T35" fmla="*/ 712 h 998"/>
                <a:gd name="T36" fmla="*/ 240 w 930"/>
                <a:gd name="T37" fmla="*/ 771 h 998"/>
                <a:gd name="T38" fmla="*/ 0 w 930"/>
                <a:gd name="T39" fmla="*/ 99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0" h="998">
                  <a:moveTo>
                    <a:pt x="0" y="998"/>
                  </a:moveTo>
                  <a:cubicBezTo>
                    <a:pt x="73" y="907"/>
                    <a:pt x="147" y="820"/>
                    <a:pt x="222" y="734"/>
                  </a:cubicBezTo>
                  <a:cubicBezTo>
                    <a:pt x="279" y="669"/>
                    <a:pt x="279" y="669"/>
                    <a:pt x="279" y="669"/>
                  </a:cubicBezTo>
                  <a:cubicBezTo>
                    <a:pt x="335" y="605"/>
                    <a:pt x="335" y="605"/>
                    <a:pt x="335" y="605"/>
                  </a:cubicBezTo>
                  <a:cubicBezTo>
                    <a:pt x="392" y="542"/>
                    <a:pt x="392" y="542"/>
                    <a:pt x="392" y="542"/>
                  </a:cubicBezTo>
                  <a:cubicBezTo>
                    <a:pt x="449" y="479"/>
                    <a:pt x="449" y="479"/>
                    <a:pt x="449" y="479"/>
                  </a:cubicBezTo>
                  <a:cubicBezTo>
                    <a:pt x="525" y="395"/>
                    <a:pt x="602" y="313"/>
                    <a:pt x="680" y="232"/>
                  </a:cubicBezTo>
                  <a:cubicBezTo>
                    <a:pt x="739" y="173"/>
                    <a:pt x="739" y="173"/>
                    <a:pt x="739" y="173"/>
                  </a:cubicBezTo>
                  <a:cubicBezTo>
                    <a:pt x="758" y="153"/>
                    <a:pt x="778" y="134"/>
                    <a:pt x="798" y="114"/>
                  </a:cubicBezTo>
                  <a:cubicBezTo>
                    <a:pt x="837" y="75"/>
                    <a:pt x="877" y="37"/>
                    <a:pt x="918" y="0"/>
                  </a:cubicBezTo>
                  <a:cubicBezTo>
                    <a:pt x="930" y="27"/>
                    <a:pt x="930" y="27"/>
                    <a:pt x="930" y="27"/>
                  </a:cubicBezTo>
                  <a:cubicBezTo>
                    <a:pt x="894" y="73"/>
                    <a:pt x="857" y="116"/>
                    <a:pt x="819" y="160"/>
                  </a:cubicBezTo>
                  <a:cubicBezTo>
                    <a:pt x="801" y="181"/>
                    <a:pt x="782" y="203"/>
                    <a:pt x="763" y="224"/>
                  </a:cubicBezTo>
                  <a:cubicBezTo>
                    <a:pt x="706" y="288"/>
                    <a:pt x="706" y="288"/>
                    <a:pt x="706" y="288"/>
                  </a:cubicBezTo>
                  <a:cubicBezTo>
                    <a:pt x="630" y="371"/>
                    <a:pt x="553" y="453"/>
                    <a:pt x="475" y="533"/>
                  </a:cubicBezTo>
                  <a:cubicBezTo>
                    <a:pt x="417" y="594"/>
                    <a:pt x="417" y="594"/>
                    <a:pt x="417" y="594"/>
                  </a:cubicBezTo>
                  <a:cubicBezTo>
                    <a:pt x="358" y="653"/>
                    <a:pt x="358" y="653"/>
                    <a:pt x="358" y="653"/>
                  </a:cubicBezTo>
                  <a:cubicBezTo>
                    <a:pt x="299" y="712"/>
                    <a:pt x="299" y="712"/>
                    <a:pt x="299" y="712"/>
                  </a:cubicBezTo>
                  <a:cubicBezTo>
                    <a:pt x="240" y="771"/>
                    <a:pt x="240" y="771"/>
                    <a:pt x="240" y="771"/>
                  </a:cubicBezTo>
                  <a:cubicBezTo>
                    <a:pt x="161" y="849"/>
                    <a:pt x="81" y="925"/>
                    <a:pt x="0" y="998"/>
                  </a:cubicBezTo>
                  <a:close/>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050"/>
            </a:p>
          </p:txBody>
        </p:sp>
      </p:grpSp>
      <p:sp>
        <p:nvSpPr>
          <p:cNvPr id="1024" name="Google Shape;9593;p77">
            <a:extLst>
              <a:ext uri="{FF2B5EF4-FFF2-40B4-BE49-F238E27FC236}">
                <a16:creationId xmlns:a16="http://schemas.microsoft.com/office/drawing/2014/main" id="{B4EA44C0-C1A6-B7C2-885F-41BA978A4530}"/>
              </a:ext>
            </a:extLst>
          </p:cNvPr>
          <p:cNvSpPr/>
          <p:nvPr/>
        </p:nvSpPr>
        <p:spPr>
          <a:xfrm>
            <a:off x="384839" y="2087469"/>
            <a:ext cx="706146" cy="551590"/>
          </a:xfrm>
          <a:custGeom>
            <a:avLst/>
            <a:gdLst/>
            <a:ahLst/>
            <a:cxnLst/>
            <a:rect l="l" t="t" r="r" b="b"/>
            <a:pathLst>
              <a:path w="12665" h="9893" extrusionOk="0">
                <a:moveTo>
                  <a:pt x="8538" y="2458"/>
                </a:moveTo>
                <a:cubicBezTo>
                  <a:pt x="8758" y="2458"/>
                  <a:pt x="8916" y="2678"/>
                  <a:pt x="8916" y="2899"/>
                </a:cubicBezTo>
                <a:lnTo>
                  <a:pt x="8916" y="4569"/>
                </a:lnTo>
                <a:cubicBezTo>
                  <a:pt x="8916" y="4789"/>
                  <a:pt x="8727" y="4978"/>
                  <a:pt x="8538" y="4978"/>
                </a:cubicBezTo>
                <a:cubicBezTo>
                  <a:pt x="8349" y="4978"/>
                  <a:pt x="8128" y="4789"/>
                  <a:pt x="8128" y="4569"/>
                </a:cubicBezTo>
                <a:lnTo>
                  <a:pt x="8128" y="3875"/>
                </a:lnTo>
                <a:lnTo>
                  <a:pt x="6364" y="5671"/>
                </a:lnTo>
                <a:cubicBezTo>
                  <a:pt x="6285" y="5750"/>
                  <a:pt x="6175" y="5789"/>
                  <a:pt x="6065" y="5789"/>
                </a:cubicBezTo>
                <a:cubicBezTo>
                  <a:pt x="5954" y="5789"/>
                  <a:pt x="5844" y="5750"/>
                  <a:pt x="5765" y="5671"/>
                </a:cubicBezTo>
                <a:lnTo>
                  <a:pt x="5230" y="5104"/>
                </a:lnTo>
                <a:lnTo>
                  <a:pt x="3844" y="6490"/>
                </a:lnTo>
                <a:cubicBezTo>
                  <a:pt x="3765" y="6569"/>
                  <a:pt x="3655" y="6608"/>
                  <a:pt x="3544" y="6608"/>
                </a:cubicBezTo>
                <a:cubicBezTo>
                  <a:pt x="3434" y="6608"/>
                  <a:pt x="3324" y="6569"/>
                  <a:pt x="3245" y="6490"/>
                </a:cubicBezTo>
                <a:cubicBezTo>
                  <a:pt x="3087" y="6333"/>
                  <a:pt x="3087" y="6049"/>
                  <a:pt x="3245" y="5892"/>
                </a:cubicBezTo>
                <a:lnTo>
                  <a:pt x="4915" y="4254"/>
                </a:lnTo>
                <a:cubicBezTo>
                  <a:pt x="4994" y="4175"/>
                  <a:pt x="5104" y="4135"/>
                  <a:pt x="5214" y="4135"/>
                </a:cubicBezTo>
                <a:cubicBezTo>
                  <a:pt x="5324" y="4135"/>
                  <a:pt x="5435" y="4175"/>
                  <a:pt x="5513" y="4254"/>
                </a:cubicBezTo>
                <a:lnTo>
                  <a:pt x="6049" y="4789"/>
                </a:lnTo>
                <a:lnTo>
                  <a:pt x="7561" y="3308"/>
                </a:lnTo>
                <a:lnTo>
                  <a:pt x="6868" y="3308"/>
                </a:lnTo>
                <a:cubicBezTo>
                  <a:pt x="6648" y="3308"/>
                  <a:pt x="6490" y="3088"/>
                  <a:pt x="6490" y="2899"/>
                </a:cubicBezTo>
                <a:cubicBezTo>
                  <a:pt x="6490" y="2678"/>
                  <a:pt x="6679" y="2458"/>
                  <a:pt x="6868" y="2458"/>
                </a:cubicBezTo>
                <a:close/>
                <a:moveTo>
                  <a:pt x="11814" y="8255"/>
                </a:moveTo>
                <a:cubicBezTo>
                  <a:pt x="11814" y="8538"/>
                  <a:pt x="11877" y="9105"/>
                  <a:pt x="11405" y="9105"/>
                </a:cubicBezTo>
                <a:lnTo>
                  <a:pt x="1197" y="9105"/>
                </a:lnTo>
                <a:cubicBezTo>
                  <a:pt x="977" y="9105"/>
                  <a:pt x="788" y="8885"/>
                  <a:pt x="788" y="8664"/>
                </a:cubicBezTo>
                <a:lnTo>
                  <a:pt x="788" y="8255"/>
                </a:lnTo>
                <a:close/>
                <a:moveTo>
                  <a:pt x="2048" y="0"/>
                </a:moveTo>
                <a:cubicBezTo>
                  <a:pt x="1355" y="0"/>
                  <a:pt x="819" y="536"/>
                  <a:pt x="819" y="1229"/>
                </a:cubicBezTo>
                <a:lnTo>
                  <a:pt x="819" y="7435"/>
                </a:lnTo>
                <a:lnTo>
                  <a:pt x="410" y="7435"/>
                </a:lnTo>
                <a:cubicBezTo>
                  <a:pt x="189" y="7435"/>
                  <a:pt x="0" y="7625"/>
                  <a:pt x="0" y="7845"/>
                </a:cubicBezTo>
                <a:lnTo>
                  <a:pt x="0" y="8664"/>
                </a:lnTo>
                <a:cubicBezTo>
                  <a:pt x="0" y="9326"/>
                  <a:pt x="536" y="9893"/>
                  <a:pt x="1260" y="9893"/>
                </a:cubicBezTo>
                <a:lnTo>
                  <a:pt x="11436" y="9893"/>
                </a:lnTo>
                <a:cubicBezTo>
                  <a:pt x="12129" y="9893"/>
                  <a:pt x="12665" y="9326"/>
                  <a:pt x="12665" y="8664"/>
                </a:cubicBezTo>
                <a:lnTo>
                  <a:pt x="12665" y="7845"/>
                </a:lnTo>
                <a:cubicBezTo>
                  <a:pt x="12634" y="7593"/>
                  <a:pt x="12444" y="7435"/>
                  <a:pt x="12224" y="7435"/>
                </a:cubicBezTo>
                <a:lnTo>
                  <a:pt x="11814" y="7435"/>
                </a:lnTo>
                <a:lnTo>
                  <a:pt x="11814" y="1229"/>
                </a:lnTo>
                <a:cubicBezTo>
                  <a:pt x="11814" y="536"/>
                  <a:pt x="11247" y="0"/>
                  <a:pt x="10586" y="0"/>
                </a:cubicBezTo>
                <a:close/>
              </a:path>
            </a:pathLst>
          </a:custGeom>
          <a:solidFill>
            <a:schemeClr val="accent3"/>
          </a:solidFill>
          <a:ln>
            <a:noFill/>
          </a:ln>
        </p:spPr>
        <p:txBody>
          <a:bodyPr spcFirstLastPara="1" wrap="square" lIns="51427" tIns="51427" rIns="51427" bIns="51427" anchor="ctr" anchorCtr="0">
            <a:noAutofit/>
          </a:bodyPr>
          <a:lstStyle/>
          <a:p>
            <a:pPr defTabSz="685800"/>
            <a:endParaRPr sz="760"/>
          </a:p>
        </p:txBody>
      </p:sp>
      <p:sp>
        <p:nvSpPr>
          <p:cNvPr id="1026" name="TextBox 1025">
            <a:extLst>
              <a:ext uri="{FF2B5EF4-FFF2-40B4-BE49-F238E27FC236}">
                <a16:creationId xmlns:a16="http://schemas.microsoft.com/office/drawing/2014/main" id="{5D3863B3-468C-7629-A57E-039413C3DFE4}"/>
              </a:ext>
            </a:extLst>
          </p:cNvPr>
          <p:cNvSpPr txBox="1"/>
          <p:nvPr/>
        </p:nvSpPr>
        <p:spPr>
          <a:xfrm>
            <a:off x="1359735" y="2162136"/>
            <a:ext cx="1663504" cy="4154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dirty="0">
                <a:solidFill>
                  <a:prstClr val="black">
                    <a:lumMod val="75000"/>
                    <a:lumOff val="25000"/>
                  </a:prstClr>
                </a:solidFill>
                <a:latin typeface="Calibri" panose="020F0502020204030204" pitchFamily="34" charset="0"/>
                <a:cs typeface="Calibri" panose="020F0502020204030204" pitchFamily="34" charset="0"/>
              </a:rPr>
              <a:t>Home Services Client </a:t>
            </a:r>
            <a:r>
              <a:rPr lang="en-US" sz="1350" b="1" dirty="0">
                <a:solidFill>
                  <a:schemeClr val="accent3"/>
                </a:solidFill>
                <a:latin typeface="Calibri" panose="020F0502020204030204" pitchFamily="34" charset="0"/>
                <a:cs typeface="Calibri" panose="020F0502020204030204" pitchFamily="34" charset="0"/>
              </a:rPr>
              <a:t>+17% Growth Q1</a:t>
            </a:r>
          </a:p>
        </p:txBody>
      </p:sp>
      <p:sp>
        <p:nvSpPr>
          <p:cNvPr id="1030" name="TextBox 1029">
            <a:extLst>
              <a:ext uri="{FF2B5EF4-FFF2-40B4-BE49-F238E27FC236}">
                <a16:creationId xmlns:a16="http://schemas.microsoft.com/office/drawing/2014/main" id="{512B344B-254B-AF62-3C5A-7795F1583A34}"/>
              </a:ext>
            </a:extLst>
          </p:cNvPr>
          <p:cNvSpPr txBox="1"/>
          <p:nvPr/>
        </p:nvSpPr>
        <p:spPr>
          <a:xfrm>
            <a:off x="4071258" y="2162136"/>
            <a:ext cx="1936052" cy="4154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dirty="0">
                <a:solidFill>
                  <a:prstClr val="black">
                    <a:lumMod val="75000"/>
                    <a:lumOff val="25000"/>
                  </a:prstClr>
                </a:solidFill>
                <a:latin typeface="Calibri" panose="020F0502020204030204" pitchFamily="34" charset="0"/>
                <a:cs typeface="Calibri" panose="020F0502020204030204" pitchFamily="34" charset="0"/>
              </a:rPr>
              <a:t>MSO Management </a:t>
            </a:r>
            <a:r>
              <a:rPr lang="en-US" sz="1350" dirty="0">
                <a:solidFill>
                  <a:prstClr val="black"/>
                </a:solidFill>
                <a:latin typeface="Calibri" panose="020F0502020204030204" pitchFamily="34" charset="0"/>
                <a:cs typeface="Calibri" panose="020F0502020204030204" pitchFamily="34" charset="0"/>
              </a:rPr>
              <a:t>Firm</a:t>
            </a:r>
            <a:r>
              <a:rPr lang="en-US" sz="1350" b="1" dirty="0">
                <a:solidFill>
                  <a:srgbClr val="434ABF"/>
                </a:solidFill>
                <a:latin typeface="Calibri" panose="020F0502020204030204" pitchFamily="34" charset="0"/>
                <a:cs typeface="Calibri" panose="020F0502020204030204" pitchFamily="34" charset="0"/>
              </a:rPr>
              <a:t> </a:t>
            </a:r>
            <a:r>
              <a:rPr lang="en-US" sz="1350" b="1" dirty="0">
                <a:solidFill>
                  <a:schemeClr val="accent3"/>
                </a:solidFill>
                <a:latin typeface="Calibri" panose="020F0502020204030204" pitchFamily="34" charset="0"/>
                <a:cs typeface="Calibri" panose="020F0502020204030204" pitchFamily="34" charset="0"/>
              </a:rPr>
              <a:t>27% increase </a:t>
            </a:r>
            <a:r>
              <a:rPr lang="en-US" sz="1350" dirty="0">
                <a:solidFill>
                  <a:prstClr val="black">
                    <a:lumMod val="75000"/>
                    <a:lumOff val="25000"/>
                  </a:prstClr>
                </a:solidFill>
                <a:latin typeface="Calibri" panose="020F0502020204030204" pitchFamily="34" charset="0"/>
                <a:cs typeface="Calibri" panose="020F0502020204030204" pitchFamily="34" charset="0"/>
              </a:rPr>
              <a:t>in new clients</a:t>
            </a:r>
          </a:p>
        </p:txBody>
      </p:sp>
      <p:sp>
        <p:nvSpPr>
          <p:cNvPr id="3094" name="TextBox 3093">
            <a:extLst>
              <a:ext uri="{FF2B5EF4-FFF2-40B4-BE49-F238E27FC236}">
                <a16:creationId xmlns:a16="http://schemas.microsoft.com/office/drawing/2014/main" id="{C172D290-6303-CE71-8870-C2B38E2573C0}"/>
              </a:ext>
            </a:extLst>
          </p:cNvPr>
          <p:cNvSpPr txBox="1"/>
          <p:nvPr/>
        </p:nvSpPr>
        <p:spPr>
          <a:xfrm>
            <a:off x="6877597" y="3581027"/>
            <a:ext cx="1807962" cy="62324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dirty="0">
                <a:solidFill>
                  <a:prstClr val="white"/>
                </a:solidFill>
                <a:latin typeface="Calibri" panose="020F0502020204030204" pitchFamily="34" charset="0"/>
                <a:cs typeface="Calibri" panose="020F0502020204030204" pitchFamily="34" charset="0"/>
              </a:rPr>
              <a:t>SaaS Company increased </a:t>
            </a:r>
            <a:r>
              <a:rPr lang="en-US" sz="1350" b="1" dirty="0">
                <a:solidFill>
                  <a:prstClr val="white"/>
                </a:solidFill>
                <a:latin typeface="Calibri" panose="020F0502020204030204" pitchFamily="34" charset="0"/>
                <a:cs typeface="Calibri" panose="020F0502020204030204" pitchFamily="34" charset="0"/>
              </a:rPr>
              <a:t>conversations</a:t>
            </a:r>
            <a:r>
              <a:rPr lang="en-US" sz="1350" dirty="0">
                <a:solidFill>
                  <a:prstClr val="white"/>
                </a:solidFill>
                <a:latin typeface="Calibri" panose="020F0502020204030204" pitchFamily="34" charset="0"/>
                <a:cs typeface="Calibri" panose="020F0502020204030204" pitchFamily="34" charset="0"/>
              </a:rPr>
              <a:t> to </a:t>
            </a:r>
            <a:r>
              <a:rPr lang="en-US" sz="1350" b="1" dirty="0">
                <a:solidFill>
                  <a:prstClr val="white"/>
                </a:solidFill>
                <a:latin typeface="Calibri" panose="020F0502020204030204" pitchFamily="34" charset="0"/>
                <a:cs typeface="Calibri" panose="020F0502020204030204" pitchFamily="34" charset="0"/>
              </a:rPr>
              <a:t>33% </a:t>
            </a:r>
            <a:r>
              <a:rPr lang="en-US" sz="1350" dirty="0">
                <a:solidFill>
                  <a:prstClr val="white"/>
                </a:solidFill>
                <a:latin typeface="Calibri" panose="020F0502020204030204" pitchFamily="34" charset="0"/>
                <a:cs typeface="Calibri" panose="020F0502020204030204" pitchFamily="34" charset="0"/>
              </a:rPr>
              <a:t>from </a:t>
            </a:r>
            <a:r>
              <a:rPr lang="en-US" sz="1350" b="1" dirty="0">
                <a:solidFill>
                  <a:prstClr val="white"/>
                </a:solidFill>
                <a:latin typeface="Calibri" panose="020F0502020204030204" pitchFamily="34" charset="0"/>
                <a:cs typeface="Calibri" panose="020F0502020204030204" pitchFamily="34" charset="0"/>
              </a:rPr>
              <a:t>below 4% </a:t>
            </a:r>
          </a:p>
        </p:txBody>
      </p:sp>
      <p:pic>
        <p:nvPicPr>
          <p:cNvPr id="10" name="Graphic 9">
            <a:extLst>
              <a:ext uri="{FF2B5EF4-FFF2-40B4-BE49-F238E27FC236}">
                <a16:creationId xmlns:a16="http://schemas.microsoft.com/office/drawing/2014/main" id="{6E81106D-9AA7-344F-CF35-6126CCB8B1F0}"/>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b="20602"/>
          <a:stretch/>
        </p:blipFill>
        <p:spPr>
          <a:xfrm>
            <a:off x="3071725" y="1992595"/>
            <a:ext cx="954845" cy="758129"/>
          </a:xfrm>
          <a:prstGeom prst="rect">
            <a:avLst/>
          </a:prstGeom>
        </p:spPr>
      </p:pic>
      <p:grpSp>
        <p:nvGrpSpPr>
          <p:cNvPr id="1020" name="Google Shape;9546;p77">
            <a:extLst>
              <a:ext uri="{FF2B5EF4-FFF2-40B4-BE49-F238E27FC236}">
                <a16:creationId xmlns:a16="http://schemas.microsoft.com/office/drawing/2014/main" id="{ABEE0FBE-2557-B6D9-3CB6-A5D707787D86}"/>
              </a:ext>
            </a:extLst>
          </p:cNvPr>
          <p:cNvGrpSpPr/>
          <p:nvPr/>
        </p:nvGrpSpPr>
        <p:grpSpPr>
          <a:xfrm>
            <a:off x="408035" y="3585791"/>
            <a:ext cx="659754" cy="671434"/>
            <a:chOff x="-65144125" y="4094450"/>
            <a:chExt cx="311900" cy="317425"/>
          </a:xfrm>
          <a:solidFill>
            <a:schemeClr val="bg1"/>
          </a:solidFill>
        </p:grpSpPr>
        <p:sp>
          <p:nvSpPr>
            <p:cNvPr id="1021" name="Google Shape;9547;p77">
              <a:extLst>
                <a:ext uri="{FF2B5EF4-FFF2-40B4-BE49-F238E27FC236}">
                  <a16:creationId xmlns:a16="http://schemas.microsoft.com/office/drawing/2014/main" id="{11DA02E9-8453-D4DC-63C0-99965E289554}"/>
                </a:ext>
              </a:extLst>
            </p:cNvPr>
            <p:cNvSpPr/>
            <p:nvPr/>
          </p:nvSpPr>
          <p:spPr>
            <a:xfrm>
              <a:off x="-65079550" y="4183450"/>
              <a:ext cx="185900" cy="185900"/>
            </a:xfrm>
            <a:custGeom>
              <a:avLst/>
              <a:gdLst/>
              <a:ahLst/>
              <a:cxnLst/>
              <a:rect l="l" t="t" r="r" b="b"/>
              <a:pathLst>
                <a:path w="7436" h="7436" extrusionOk="0">
                  <a:moveTo>
                    <a:pt x="3687" y="0"/>
                  </a:moveTo>
                  <a:cubicBezTo>
                    <a:pt x="1639" y="0"/>
                    <a:pt x="1" y="1639"/>
                    <a:pt x="1" y="3686"/>
                  </a:cubicBezTo>
                  <a:cubicBezTo>
                    <a:pt x="1" y="5734"/>
                    <a:pt x="1639" y="7435"/>
                    <a:pt x="3687" y="7435"/>
                  </a:cubicBezTo>
                  <a:cubicBezTo>
                    <a:pt x="5735" y="7435"/>
                    <a:pt x="7436" y="5797"/>
                    <a:pt x="7436" y="3686"/>
                  </a:cubicBezTo>
                  <a:cubicBezTo>
                    <a:pt x="7436" y="3466"/>
                    <a:pt x="7247" y="3308"/>
                    <a:pt x="7058" y="3308"/>
                  </a:cubicBezTo>
                  <a:lnTo>
                    <a:pt x="4096" y="3308"/>
                  </a:lnTo>
                  <a:lnTo>
                    <a:pt x="4096" y="378"/>
                  </a:lnTo>
                  <a:cubicBezTo>
                    <a:pt x="4096" y="158"/>
                    <a:pt x="3907" y="0"/>
                    <a:pt x="3687" y="0"/>
                  </a:cubicBezTo>
                  <a:close/>
                </a:path>
              </a:pathLst>
            </a:custGeom>
            <a:grpFill/>
            <a:ln>
              <a:noFill/>
            </a:ln>
          </p:spPr>
          <p:txBody>
            <a:bodyPr spcFirstLastPara="1" wrap="square" lIns="51427" tIns="51427" rIns="51427" bIns="51427" anchor="ctr" anchorCtr="0">
              <a:noAutofit/>
            </a:bodyPr>
            <a:lstStyle/>
            <a:p>
              <a:pPr defTabSz="685800"/>
              <a:endParaRPr sz="760"/>
            </a:p>
          </p:txBody>
        </p:sp>
        <p:sp>
          <p:nvSpPr>
            <p:cNvPr id="1022" name="Google Shape;9548;p77">
              <a:extLst>
                <a:ext uri="{FF2B5EF4-FFF2-40B4-BE49-F238E27FC236}">
                  <a16:creationId xmlns:a16="http://schemas.microsoft.com/office/drawing/2014/main" id="{AD4F05D6-481C-468D-46B1-D6C27CADB21A}"/>
                </a:ext>
              </a:extLst>
            </p:cNvPr>
            <p:cNvSpPr/>
            <p:nvPr/>
          </p:nvSpPr>
          <p:spPr>
            <a:xfrm>
              <a:off x="-65039375" y="4094450"/>
              <a:ext cx="104775" cy="19700"/>
            </a:xfrm>
            <a:custGeom>
              <a:avLst/>
              <a:gdLst/>
              <a:ahLst/>
              <a:cxnLst/>
              <a:rect l="l" t="t" r="r" b="b"/>
              <a:pathLst>
                <a:path w="4191" h="788" extrusionOk="0">
                  <a:moveTo>
                    <a:pt x="473" y="0"/>
                  </a:moveTo>
                  <a:cubicBezTo>
                    <a:pt x="252" y="0"/>
                    <a:pt x="32" y="221"/>
                    <a:pt x="32" y="410"/>
                  </a:cubicBezTo>
                  <a:cubicBezTo>
                    <a:pt x="0" y="599"/>
                    <a:pt x="158" y="756"/>
                    <a:pt x="347" y="788"/>
                  </a:cubicBezTo>
                  <a:lnTo>
                    <a:pt x="3813" y="788"/>
                  </a:lnTo>
                  <a:cubicBezTo>
                    <a:pt x="4033" y="756"/>
                    <a:pt x="4191" y="599"/>
                    <a:pt x="4191" y="410"/>
                  </a:cubicBezTo>
                  <a:cubicBezTo>
                    <a:pt x="4191" y="158"/>
                    <a:pt x="3970" y="0"/>
                    <a:pt x="3781" y="0"/>
                  </a:cubicBezTo>
                  <a:close/>
                </a:path>
              </a:pathLst>
            </a:custGeom>
            <a:grpFill/>
            <a:ln>
              <a:noFill/>
            </a:ln>
          </p:spPr>
          <p:txBody>
            <a:bodyPr spcFirstLastPara="1" wrap="square" lIns="51427" tIns="51427" rIns="51427" bIns="51427" anchor="ctr" anchorCtr="0">
              <a:noAutofit/>
            </a:bodyPr>
            <a:lstStyle/>
            <a:p>
              <a:pPr defTabSz="685800"/>
              <a:endParaRPr sz="760"/>
            </a:p>
          </p:txBody>
        </p:sp>
        <p:sp>
          <p:nvSpPr>
            <p:cNvPr id="1023" name="Google Shape;9549;p77">
              <a:extLst>
                <a:ext uri="{FF2B5EF4-FFF2-40B4-BE49-F238E27FC236}">
                  <a16:creationId xmlns:a16="http://schemas.microsoft.com/office/drawing/2014/main" id="{6A80E981-5F8B-33E2-8C67-4A4260B8DEC2}"/>
                </a:ext>
              </a:extLst>
            </p:cNvPr>
            <p:cNvSpPr/>
            <p:nvPr/>
          </p:nvSpPr>
          <p:spPr>
            <a:xfrm>
              <a:off x="-65144125" y="4121025"/>
              <a:ext cx="311900" cy="290850"/>
            </a:xfrm>
            <a:custGeom>
              <a:avLst/>
              <a:gdLst/>
              <a:ahLst/>
              <a:cxnLst/>
              <a:rect l="l" t="t" r="r" b="b"/>
              <a:pathLst>
                <a:path w="12476" h="11634" extrusionOk="0">
                  <a:moveTo>
                    <a:pt x="6321" y="1678"/>
                  </a:moveTo>
                  <a:cubicBezTo>
                    <a:pt x="7437" y="1678"/>
                    <a:pt x="8570" y="2088"/>
                    <a:pt x="9483" y="3001"/>
                  </a:cubicBezTo>
                  <a:cubicBezTo>
                    <a:pt x="10334" y="3884"/>
                    <a:pt x="10806" y="5018"/>
                    <a:pt x="10806" y="6246"/>
                  </a:cubicBezTo>
                  <a:cubicBezTo>
                    <a:pt x="10806" y="8767"/>
                    <a:pt x="8759" y="10815"/>
                    <a:pt x="6238" y="10815"/>
                  </a:cubicBezTo>
                  <a:cubicBezTo>
                    <a:pt x="3718" y="10815"/>
                    <a:pt x="1702" y="8767"/>
                    <a:pt x="1702" y="6246"/>
                  </a:cubicBezTo>
                  <a:cubicBezTo>
                    <a:pt x="1702" y="3492"/>
                    <a:pt x="3974" y="1678"/>
                    <a:pt x="6321" y="1678"/>
                  </a:cubicBezTo>
                  <a:close/>
                  <a:moveTo>
                    <a:pt x="1367" y="1"/>
                  </a:moveTo>
                  <a:cubicBezTo>
                    <a:pt x="1048" y="1"/>
                    <a:pt x="725" y="119"/>
                    <a:pt x="473" y="355"/>
                  </a:cubicBezTo>
                  <a:cubicBezTo>
                    <a:pt x="0" y="828"/>
                    <a:pt x="0" y="1615"/>
                    <a:pt x="473" y="2119"/>
                  </a:cubicBezTo>
                  <a:cubicBezTo>
                    <a:pt x="696" y="2363"/>
                    <a:pt x="997" y="2488"/>
                    <a:pt x="1327" y="2488"/>
                  </a:cubicBezTo>
                  <a:cubicBezTo>
                    <a:pt x="1509" y="2488"/>
                    <a:pt x="1700" y="2450"/>
                    <a:pt x="1891" y="2371"/>
                  </a:cubicBezTo>
                  <a:lnTo>
                    <a:pt x="2237" y="2718"/>
                  </a:lnTo>
                  <a:cubicBezTo>
                    <a:pt x="1386" y="3695"/>
                    <a:pt x="914" y="4923"/>
                    <a:pt x="914" y="6215"/>
                  </a:cubicBezTo>
                  <a:cubicBezTo>
                    <a:pt x="914" y="9176"/>
                    <a:pt x="3340" y="11634"/>
                    <a:pt x="6301" y="11634"/>
                  </a:cubicBezTo>
                  <a:cubicBezTo>
                    <a:pt x="9231" y="11634"/>
                    <a:pt x="11689" y="9208"/>
                    <a:pt x="11689" y="6215"/>
                  </a:cubicBezTo>
                  <a:cubicBezTo>
                    <a:pt x="11689" y="4923"/>
                    <a:pt x="11216" y="3695"/>
                    <a:pt x="10365" y="2718"/>
                  </a:cubicBezTo>
                  <a:lnTo>
                    <a:pt x="10743" y="2371"/>
                  </a:lnTo>
                  <a:cubicBezTo>
                    <a:pt x="10901" y="2466"/>
                    <a:pt x="11059" y="2497"/>
                    <a:pt x="11248" y="2497"/>
                  </a:cubicBezTo>
                  <a:cubicBezTo>
                    <a:pt x="11909" y="2497"/>
                    <a:pt x="12476" y="1930"/>
                    <a:pt x="12476" y="1269"/>
                  </a:cubicBezTo>
                  <a:cubicBezTo>
                    <a:pt x="12476" y="607"/>
                    <a:pt x="11909" y="8"/>
                    <a:pt x="11248" y="8"/>
                  </a:cubicBezTo>
                  <a:cubicBezTo>
                    <a:pt x="10586" y="8"/>
                    <a:pt x="10019" y="544"/>
                    <a:pt x="10019" y="1269"/>
                  </a:cubicBezTo>
                  <a:cubicBezTo>
                    <a:pt x="10019" y="1458"/>
                    <a:pt x="10050" y="1615"/>
                    <a:pt x="10145" y="1773"/>
                  </a:cubicBezTo>
                  <a:lnTo>
                    <a:pt x="9798" y="2119"/>
                  </a:lnTo>
                  <a:cubicBezTo>
                    <a:pt x="9137" y="1584"/>
                    <a:pt x="8381" y="1206"/>
                    <a:pt x="7561" y="985"/>
                  </a:cubicBezTo>
                  <a:lnTo>
                    <a:pt x="7561" y="544"/>
                  </a:lnTo>
                  <a:lnTo>
                    <a:pt x="5073" y="544"/>
                  </a:lnTo>
                  <a:lnTo>
                    <a:pt x="5073" y="985"/>
                  </a:lnTo>
                  <a:cubicBezTo>
                    <a:pt x="4222" y="1206"/>
                    <a:pt x="3434" y="1584"/>
                    <a:pt x="2836" y="2119"/>
                  </a:cubicBezTo>
                  <a:lnTo>
                    <a:pt x="2458" y="1773"/>
                  </a:lnTo>
                  <a:cubicBezTo>
                    <a:pt x="2710" y="1269"/>
                    <a:pt x="2584" y="733"/>
                    <a:pt x="2237" y="355"/>
                  </a:cubicBezTo>
                  <a:cubicBezTo>
                    <a:pt x="2001" y="119"/>
                    <a:pt x="1686" y="1"/>
                    <a:pt x="1367" y="1"/>
                  </a:cubicBezTo>
                  <a:close/>
                </a:path>
              </a:pathLst>
            </a:custGeom>
            <a:grpFill/>
            <a:ln>
              <a:noFill/>
            </a:ln>
          </p:spPr>
          <p:txBody>
            <a:bodyPr spcFirstLastPara="1" wrap="square" lIns="51427" tIns="51427" rIns="51427" bIns="51427" anchor="ctr" anchorCtr="0">
              <a:noAutofit/>
            </a:bodyPr>
            <a:lstStyle/>
            <a:p>
              <a:pPr defTabSz="685800"/>
              <a:endParaRPr sz="760"/>
            </a:p>
          </p:txBody>
        </p:sp>
      </p:grpSp>
      <p:sp>
        <p:nvSpPr>
          <p:cNvPr id="1028" name="TextBox 1027">
            <a:extLst>
              <a:ext uri="{FF2B5EF4-FFF2-40B4-BE49-F238E27FC236}">
                <a16:creationId xmlns:a16="http://schemas.microsoft.com/office/drawing/2014/main" id="{4D9BB8E1-8244-D89B-F1F4-CB7AFD56F3F3}"/>
              </a:ext>
            </a:extLst>
          </p:cNvPr>
          <p:cNvSpPr txBox="1"/>
          <p:nvPr/>
        </p:nvSpPr>
        <p:spPr>
          <a:xfrm>
            <a:off x="1359735" y="3581027"/>
            <a:ext cx="1663504" cy="4154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dirty="0">
                <a:solidFill>
                  <a:prstClr val="white"/>
                </a:solidFill>
                <a:latin typeface="Calibri" panose="020F0502020204030204" pitchFamily="34" charset="0"/>
                <a:cs typeface="Calibri" panose="020F0502020204030204" pitchFamily="34" charset="0"/>
              </a:rPr>
              <a:t>Services </a:t>
            </a:r>
            <a:r>
              <a:rPr lang="en-US" sz="1350" b="1" dirty="0">
                <a:solidFill>
                  <a:prstClr val="white"/>
                </a:solidFill>
                <a:latin typeface="Calibri" panose="020F0502020204030204" pitchFamily="34" charset="0"/>
                <a:cs typeface="Calibri" panose="020F0502020204030204" pitchFamily="34" charset="0"/>
              </a:rPr>
              <a:t>Client 33% Growth</a:t>
            </a:r>
            <a:r>
              <a:rPr lang="en-US" sz="1350" dirty="0">
                <a:solidFill>
                  <a:prstClr val="white"/>
                </a:solidFill>
                <a:latin typeface="Calibri" panose="020F0502020204030204" pitchFamily="34" charset="0"/>
                <a:cs typeface="Calibri" panose="020F0502020204030204" pitchFamily="34" charset="0"/>
              </a:rPr>
              <a:t> Run Rate</a:t>
            </a:r>
          </a:p>
        </p:txBody>
      </p:sp>
      <p:sp>
        <p:nvSpPr>
          <p:cNvPr id="1032" name="TextBox 1031">
            <a:extLst>
              <a:ext uri="{FF2B5EF4-FFF2-40B4-BE49-F238E27FC236}">
                <a16:creationId xmlns:a16="http://schemas.microsoft.com/office/drawing/2014/main" id="{23DC8A1A-CA03-55BA-2D45-77A762AFAAC5}"/>
              </a:ext>
            </a:extLst>
          </p:cNvPr>
          <p:cNvSpPr txBox="1"/>
          <p:nvPr/>
        </p:nvSpPr>
        <p:spPr>
          <a:xfrm>
            <a:off x="4071258" y="3581027"/>
            <a:ext cx="1663504" cy="62324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dirty="0">
                <a:solidFill>
                  <a:prstClr val="white"/>
                </a:solidFill>
                <a:latin typeface="Calibri" panose="020F0502020204030204" pitchFamily="34" charset="0"/>
                <a:cs typeface="Calibri" panose="020F0502020204030204" pitchFamily="34" charset="0"/>
              </a:rPr>
              <a:t>Marketing Firm </a:t>
            </a:r>
            <a:r>
              <a:rPr lang="en-US" sz="1350" b="1" dirty="0">
                <a:solidFill>
                  <a:prstClr val="white"/>
                </a:solidFill>
                <a:latin typeface="Calibri" panose="020F0502020204030204" pitchFamily="34" charset="0"/>
                <a:cs typeface="Calibri" panose="020F0502020204030204" pitchFamily="34" charset="0"/>
              </a:rPr>
              <a:t>19% Increase</a:t>
            </a:r>
            <a:r>
              <a:rPr lang="en-US" sz="1350" dirty="0">
                <a:solidFill>
                  <a:prstClr val="white"/>
                </a:solidFill>
                <a:latin typeface="Calibri" panose="020F0502020204030204" pitchFamily="34" charset="0"/>
                <a:cs typeface="Calibri" panose="020F0502020204030204" pitchFamily="34" charset="0"/>
              </a:rPr>
              <a:t> in Product Launch </a:t>
            </a:r>
          </a:p>
        </p:txBody>
      </p:sp>
      <p:pic>
        <p:nvPicPr>
          <p:cNvPr id="13" name="Graphic 12">
            <a:extLst>
              <a:ext uri="{FF2B5EF4-FFF2-40B4-BE49-F238E27FC236}">
                <a16:creationId xmlns:a16="http://schemas.microsoft.com/office/drawing/2014/main" id="{02AF784D-1164-B976-511A-BB0A4DD530EF}"/>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b="17798"/>
          <a:stretch/>
        </p:blipFill>
        <p:spPr>
          <a:xfrm>
            <a:off x="3099715" y="3553626"/>
            <a:ext cx="895067" cy="735763"/>
          </a:xfrm>
          <a:prstGeom prst="rect">
            <a:avLst/>
          </a:prstGeom>
        </p:spPr>
      </p:pic>
      <p:pic>
        <p:nvPicPr>
          <p:cNvPr id="16" name="Graphic 15">
            <a:extLst>
              <a:ext uri="{FF2B5EF4-FFF2-40B4-BE49-F238E27FC236}">
                <a16:creationId xmlns:a16="http://schemas.microsoft.com/office/drawing/2014/main" id="{801DFFD8-9BE2-91A3-5DA2-F50E35E68815}"/>
              </a:ext>
            </a:extLst>
          </p:cNvPr>
          <p:cNvPicPr>
            <a:picLocks noChangeAspect="1"/>
          </p:cNvPicPr>
          <p:nvPr/>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b="18948"/>
          <a:stretch/>
        </p:blipFill>
        <p:spPr>
          <a:xfrm>
            <a:off x="5838140" y="3575183"/>
            <a:ext cx="854579" cy="692650"/>
          </a:xfrm>
          <a:prstGeom prst="rect">
            <a:avLst/>
          </a:prstGeom>
        </p:spPr>
      </p:pic>
    </p:spTree>
    <p:extLst>
      <p:ext uri="{BB962C8B-B14F-4D97-AF65-F5344CB8AC3E}">
        <p14:creationId xmlns:p14="http://schemas.microsoft.com/office/powerpoint/2010/main" val="9169603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1026" name="Picture 2">
            <a:extLst>
              <a:ext uri="{FF2B5EF4-FFF2-40B4-BE49-F238E27FC236}">
                <a16:creationId xmlns:a16="http://schemas.microsoft.com/office/drawing/2014/main" id="{44B9D889-C38A-A7D9-83F6-E538E760639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5026" b="5026"/>
          <a:stretch/>
        </p:blipFill>
        <p:spPr bwMode="auto">
          <a:xfrm>
            <a:off x="-1588" y="-447"/>
            <a:ext cx="9145588" cy="51443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D449904-FA33-1E25-81D5-4F15154A65C9}"/>
              </a:ext>
            </a:extLst>
          </p:cNvPr>
          <p:cNvSpPr/>
          <p:nvPr/>
        </p:nvSpPr>
        <p:spPr>
          <a:xfrm>
            <a:off x="2176670" y="0"/>
            <a:ext cx="6967330" cy="51435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100A1B2B-5352-FBB8-1DB6-DA4344CD5761}"/>
              </a:ext>
            </a:extLst>
          </p:cNvPr>
          <p:cNvSpPr/>
          <p:nvPr/>
        </p:nvSpPr>
        <p:spPr>
          <a:xfrm>
            <a:off x="4271435" y="2027731"/>
            <a:ext cx="4432034" cy="482463"/>
          </a:xfrm>
          <a:prstGeom prst="roundRect">
            <a:avLst>
              <a:gd name="adj" fmla="val 238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Google Shape;380;p78"/>
          <p:cNvSpPr txBox="1"/>
          <p:nvPr/>
        </p:nvSpPr>
        <p:spPr>
          <a:xfrm>
            <a:off x="4239833" y="399721"/>
            <a:ext cx="4463636" cy="530884"/>
          </a:xfrm>
          <a:prstGeom prst="rect">
            <a:avLst/>
          </a:prstGeom>
          <a:noFill/>
          <a:ln>
            <a:noFill/>
          </a:ln>
        </p:spPr>
        <p:txBody>
          <a:bodyPr spcFirstLastPara="1" wrap="square" lIns="68569" tIns="34275" rIns="68569" bIns="34275" anchor="t" anchorCtr="0">
            <a:spAutoFit/>
          </a:bodyPr>
          <a:lstStyle/>
          <a:p>
            <a:pPr defTabSz="685800"/>
            <a:r>
              <a:rPr lang="en-US" sz="3000" b="1" dirty="0">
                <a:solidFill>
                  <a:schemeClr val="bg1"/>
                </a:solidFill>
                <a:latin typeface="Poppins"/>
                <a:ea typeface="Poppins"/>
                <a:cs typeface="Poppins"/>
                <a:sym typeface="Poppins"/>
              </a:rPr>
              <a:t>Why it works?</a:t>
            </a:r>
          </a:p>
        </p:txBody>
      </p:sp>
      <p:sp>
        <p:nvSpPr>
          <p:cNvPr id="8" name="Rounded Rectangle 7">
            <a:extLst>
              <a:ext uri="{FF2B5EF4-FFF2-40B4-BE49-F238E27FC236}">
                <a16:creationId xmlns:a16="http://schemas.microsoft.com/office/drawing/2014/main" id="{44034E78-AE64-639E-03B0-87BEFD66D364}"/>
              </a:ext>
            </a:extLst>
          </p:cNvPr>
          <p:cNvSpPr/>
          <p:nvPr/>
        </p:nvSpPr>
        <p:spPr>
          <a:xfrm>
            <a:off x="4271435" y="4019909"/>
            <a:ext cx="4432034" cy="657839"/>
          </a:xfrm>
          <a:prstGeom prst="roundRect">
            <a:avLst>
              <a:gd name="adj" fmla="val 238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Google Shape;384;p78"/>
          <p:cNvSpPr/>
          <p:nvPr/>
        </p:nvSpPr>
        <p:spPr>
          <a:xfrm>
            <a:off x="4271435" y="1185042"/>
            <a:ext cx="4432034" cy="1267301"/>
          </a:xfrm>
          <a:prstGeom prst="roundRect">
            <a:avLst>
              <a:gd name="adj" fmla="val 9305"/>
            </a:avLst>
          </a:prstGeom>
          <a:solidFill>
            <a:schemeClr val="accent3">
              <a:lumMod val="75000"/>
            </a:schemeClr>
          </a:solidFill>
          <a:ln>
            <a:noFill/>
          </a:ln>
          <a:effectLst>
            <a:outerShdw blurRad="127000" dist="38100" dir="8100000" algn="tr" rotWithShape="0">
              <a:prstClr val="black">
                <a:alpha val="10000"/>
              </a:prstClr>
            </a:outerShdw>
          </a:effectLst>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389" name="Google Shape;389;p78"/>
          <p:cNvSpPr/>
          <p:nvPr/>
        </p:nvSpPr>
        <p:spPr>
          <a:xfrm>
            <a:off x="4271435" y="2743201"/>
            <a:ext cx="4432034" cy="1880420"/>
          </a:xfrm>
          <a:prstGeom prst="roundRect">
            <a:avLst>
              <a:gd name="adj" fmla="val 9305"/>
            </a:avLst>
          </a:prstGeom>
          <a:solidFill>
            <a:schemeClr val="accent3">
              <a:lumMod val="75000"/>
            </a:schemeClr>
          </a:solidFill>
          <a:ln>
            <a:noFill/>
          </a:ln>
          <a:effectLst>
            <a:outerShdw blurRad="127000" dist="38100" dir="8100000" algn="tr" rotWithShape="0">
              <a:prstClr val="black">
                <a:alpha val="10000"/>
              </a:prstClr>
            </a:outerShdw>
          </a:effectLst>
        </p:spPr>
        <p:txBody>
          <a:bodyPr spcFirstLastPara="1" wrap="square" lIns="68569" tIns="34275" rIns="68569" bIns="34275" anchor="ctr" anchorCtr="0">
            <a:noAutofit/>
          </a:bodyPr>
          <a:lstStyle/>
          <a:p>
            <a:pPr algn="ctr" defTabSz="685800"/>
            <a:endParaRPr sz="1350">
              <a:solidFill>
                <a:prstClr val="white"/>
              </a:solidFill>
            </a:endParaRPr>
          </a:p>
        </p:txBody>
      </p:sp>
      <p:pic>
        <p:nvPicPr>
          <p:cNvPr id="9" name="Picture Placeholder 8">
            <a:extLst>
              <a:ext uri="{FF2B5EF4-FFF2-40B4-BE49-F238E27FC236}">
                <a16:creationId xmlns:a16="http://schemas.microsoft.com/office/drawing/2014/main" id="{4288D325-A15C-103D-8307-BF939BD65590}"/>
              </a:ext>
            </a:extLst>
          </p:cNvPr>
          <p:cNvPicPr>
            <a:picLocks noGrp="1" noChangeAspect="1"/>
          </p:cNvPicPr>
          <p:nvPr>
            <p:ph type="pic" idx="2"/>
          </p:nvPr>
        </p:nvPicPr>
        <p:blipFill rotWithShape="1">
          <a:blip r:embed="rId5" cstate="hqprint">
            <a:extLst>
              <a:ext uri="{28A0092B-C50C-407E-A947-70E740481C1C}">
                <a14:useLocalDpi xmlns:a14="http://schemas.microsoft.com/office/drawing/2010/main"/>
              </a:ext>
            </a:extLst>
          </a:blip>
          <a:srcRect t="15493" r="9570" b="818"/>
          <a:stretch/>
        </p:blipFill>
        <p:spPr>
          <a:xfrm>
            <a:off x="-276566" y="363664"/>
            <a:ext cx="3959566" cy="4414982"/>
          </a:xfrm>
          <a:prstGeom prst="roundRect">
            <a:avLst>
              <a:gd name="adj" fmla="val 6885"/>
            </a:avLst>
          </a:prstGeom>
          <a:solidFill>
            <a:srgbClr val="D8D8D8"/>
          </a:solidFill>
          <a:ln>
            <a:noFill/>
          </a:ln>
          <a:effectLst>
            <a:outerShdw blurRad="641554" dist="38100" algn="l" rotWithShape="0">
              <a:prstClr val="black">
                <a:alpha val="40000"/>
              </a:prstClr>
            </a:outerShdw>
          </a:effectLst>
        </p:spPr>
      </p:pic>
      <p:sp>
        <p:nvSpPr>
          <p:cNvPr id="2" name="Google Shape;485;p82">
            <a:extLst>
              <a:ext uri="{FF2B5EF4-FFF2-40B4-BE49-F238E27FC236}">
                <a16:creationId xmlns:a16="http://schemas.microsoft.com/office/drawing/2014/main" id="{E8C2ABD3-9A30-5F3A-B113-CB5939E5654A}"/>
              </a:ext>
            </a:extLst>
          </p:cNvPr>
          <p:cNvSpPr txBox="1"/>
          <p:nvPr/>
        </p:nvSpPr>
        <p:spPr>
          <a:xfrm>
            <a:off x="5257562" y="1368585"/>
            <a:ext cx="3306644" cy="900216"/>
          </a:xfrm>
          <a:prstGeom prst="rect">
            <a:avLst/>
          </a:prstGeom>
          <a:noFill/>
          <a:ln>
            <a:noFill/>
          </a:ln>
        </p:spPr>
        <p:txBody>
          <a:bodyPr spcFirstLastPara="1" wrap="square" lIns="68569" tIns="34275" rIns="68569" bIns="34275" anchor="ctr" anchorCtr="0">
            <a:spAutoFit/>
          </a:bodyPr>
          <a:lstStyle/>
          <a:p>
            <a:pPr defTabSz="685800"/>
            <a:r>
              <a:rPr lang="en-US" sz="1350" b="1" dirty="0">
                <a:solidFill>
                  <a:prstClr val="white"/>
                </a:solidFill>
                <a:latin typeface="Calibri" panose="020F0502020204030204" pitchFamily="34" charset="0"/>
                <a:ea typeface="Open Sans"/>
                <a:cs typeface="Calibri" panose="020F0502020204030204" pitchFamily="34" charset="0"/>
                <a:sym typeface="Open Sans"/>
              </a:rPr>
              <a:t>We are a team of sales leaders who can sell that are focused on building your sales team into a proven and repeatable sales machine that achieves their numbers and results. </a:t>
            </a:r>
          </a:p>
        </p:txBody>
      </p:sp>
      <p:sp>
        <p:nvSpPr>
          <p:cNvPr id="3" name="Google Shape;490;p82">
            <a:extLst>
              <a:ext uri="{FF2B5EF4-FFF2-40B4-BE49-F238E27FC236}">
                <a16:creationId xmlns:a16="http://schemas.microsoft.com/office/drawing/2014/main" id="{65F8B245-A584-A67F-6D47-F6B5FF526CDF}"/>
              </a:ext>
            </a:extLst>
          </p:cNvPr>
          <p:cNvSpPr txBox="1"/>
          <p:nvPr/>
        </p:nvSpPr>
        <p:spPr>
          <a:xfrm>
            <a:off x="5257562" y="2921679"/>
            <a:ext cx="3306644" cy="1523464"/>
          </a:xfrm>
          <a:prstGeom prst="rect">
            <a:avLst/>
          </a:prstGeom>
          <a:noFill/>
          <a:ln>
            <a:noFill/>
          </a:ln>
        </p:spPr>
        <p:txBody>
          <a:bodyPr spcFirstLastPara="1" wrap="square" lIns="68569" tIns="34275" rIns="68569" bIns="34275" anchor="ctr" anchorCtr="0">
            <a:spAutoFit/>
          </a:bodyPr>
          <a:lstStyle/>
          <a:p>
            <a:pPr defTabSz="685800"/>
            <a:r>
              <a:rPr lang="en-US" sz="1350" b="1" dirty="0">
                <a:solidFill>
                  <a:prstClr val="white"/>
                </a:solidFill>
                <a:latin typeface="Calibri" panose="020F0502020204030204" pitchFamily="34" charset="0"/>
                <a:ea typeface="Open Sans"/>
                <a:cs typeface="Calibri" panose="020F0502020204030204" pitchFamily="34" charset="0"/>
                <a:sym typeface="Open Sans"/>
              </a:rPr>
              <a:t>Our approach is similar to a sports team, with the creation of a playbook that wins, coaching the players to excel in their positions, drills, and constant feedback to improve the craft of selling, practice so it becomes second nature, game film reviews, to build a championship culture that wins. </a:t>
            </a:r>
          </a:p>
        </p:txBody>
      </p:sp>
      <p:pic>
        <p:nvPicPr>
          <p:cNvPr id="4" name="Graphic 3">
            <a:extLst>
              <a:ext uri="{FF2B5EF4-FFF2-40B4-BE49-F238E27FC236}">
                <a16:creationId xmlns:a16="http://schemas.microsoft.com/office/drawing/2014/main" id="{0F414292-DDAD-F634-FA02-6374C76BBE27}"/>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71292" y="1548692"/>
            <a:ext cx="540000" cy="540000"/>
          </a:xfrm>
          <a:prstGeom prst="rect">
            <a:avLst/>
          </a:prstGeom>
        </p:spPr>
      </p:pic>
      <p:pic>
        <p:nvPicPr>
          <p:cNvPr id="5" name="Graphic 4">
            <a:extLst>
              <a:ext uri="{FF2B5EF4-FFF2-40B4-BE49-F238E27FC236}">
                <a16:creationId xmlns:a16="http://schemas.microsoft.com/office/drawing/2014/main" id="{BF51FD96-8DA7-57E6-96EE-2720C54E7693}"/>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553900" y="3413411"/>
            <a:ext cx="540000" cy="540000"/>
          </a:xfrm>
          <a:prstGeom prst="rect">
            <a:avLst/>
          </a:prstGeom>
        </p:spPr>
      </p:pic>
      <p:sp>
        <p:nvSpPr>
          <p:cNvPr id="10" name="Oval 9">
            <a:extLst>
              <a:ext uri="{FF2B5EF4-FFF2-40B4-BE49-F238E27FC236}">
                <a16:creationId xmlns:a16="http://schemas.microsoft.com/office/drawing/2014/main" id="{FDA72809-B19F-372D-68C6-6433DC5C9ED8}"/>
              </a:ext>
            </a:extLst>
          </p:cNvPr>
          <p:cNvSpPr/>
          <p:nvPr/>
        </p:nvSpPr>
        <p:spPr>
          <a:xfrm>
            <a:off x="4216105" y="1761666"/>
            <a:ext cx="114053" cy="1140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EC01F7-3681-D45E-2D37-534F5024A71C}"/>
              </a:ext>
            </a:extLst>
          </p:cNvPr>
          <p:cNvSpPr/>
          <p:nvPr/>
        </p:nvSpPr>
        <p:spPr>
          <a:xfrm>
            <a:off x="4216105" y="3626385"/>
            <a:ext cx="114053" cy="1140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100E962-1BC3-20C7-D426-2F518FDC7AF5}"/>
              </a:ext>
            </a:extLst>
          </p:cNvPr>
          <p:cNvCxnSpPr>
            <a:stCxn id="384" idx="1"/>
          </p:cNvCxnSpPr>
          <p:nvPr/>
        </p:nvCxnSpPr>
        <p:spPr>
          <a:xfrm flipH="1" flipV="1">
            <a:off x="3683000" y="1818692"/>
            <a:ext cx="588435" cy="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6BA40-6CDA-0B02-0C39-120C37F29A19}"/>
              </a:ext>
            </a:extLst>
          </p:cNvPr>
          <p:cNvCxnSpPr>
            <a:cxnSpLocks/>
          </p:cNvCxnSpPr>
          <p:nvPr/>
        </p:nvCxnSpPr>
        <p:spPr>
          <a:xfrm flipH="1" flipV="1">
            <a:off x="3683000" y="3683411"/>
            <a:ext cx="588435" cy="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38" name="Google Shape;538;p85"/>
          <p:cNvSpPr/>
          <p:nvPr/>
        </p:nvSpPr>
        <p:spPr>
          <a:xfrm rot="-2734341">
            <a:off x="6846937" y="-945334"/>
            <a:ext cx="4519140" cy="1987446"/>
          </a:xfrm>
          <a:prstGeom prst="roundRect">
            <a:avLst>
              <a:gd name="adj" fmla="val 50000"/>
            </a:avLst>
          </a:prstGeom>
          <a:gradFill>
            <a:gsLst>
              <a:gs pos="0">
                <a:schemeClr val="accent1">
                  <a:alpha val="35000"/>
                </a:schemeClr>
              </a:gs>
              <a:gs pos="100000">
                <a:schemeClr val="accent3"/>
              </a:gs>
            </a:gsLst>
            <a:lin ang="2400000" scaled="0"/>
          </a:gradFill>
          <a:ln>
            <a:noFill/>
          </a:ln>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512" name="Google Shape;512;p85"/>
          <p:cNvSpPr/>
          <p:nvPr/>
        </p:nvSpPr>
        <p:spPr>
          <a:xfrm>
            <a:off x="440531" y="2986088"/>
            <a:ext cx="8262938" cy="1735931"/>
          </a:xfrm>
          <a:prstGeom prst="rect">
            <a:avLst/>
          </a:prstGeom>
          <a:solidFill>
            <a:schemeClr val="accent3"/>
          </a:solidFill>
          <a:ln>
            <a:noFill/>
          </a:ln>
        </p:spPr>
        <p:txBody>
          <a:bodyPr spcFirstLastPara="1" wrap="square" lIns="68569" tIns="34275" rIns="68569" bIns="34275" anchor="ctr" anchorCtr="0">
            <a:noAutofit/>
          </a:bodyPr>
          <a:lstStyle/>
          <a:p>
            <a:pPr algn="ctr" defTabSz="685800"/>
            <a:endParaRPr sz="1350">
              <a:solidFill>
                <a:prstClr val="white"/>
              </a:solidFill>
            </a:endParaRPr>
          </a:p>
        </p:txBody>
      </p:sp>
      <p:sp>
        <p:nvSpPr>
          <p:cNvPr id="6" name="Rectangle: Rounded Corners 5">
            <a:extLst>
              <a:ext uri="{FF2B5EF4-FFF2-40B4-BE49-F238E27FC236}">
                <a16:creationId xmlns:a16="http://schemas.microsoft.com/office/drawing/2014/main" id="{E17D8A22-1490-98C0-6B52-C9009DE26E64}"/>
              </a:ext>
            </a:extLst>
          </p:cNvPr>
          <p:cNvSpPr/>
          <p:nvPr/>
        </p:nvSpPr>
        <p:spPr>
          <a:xfrm>
            <a:off x="4664869" y="1192396"/>
            <a:ext cx="1929654" cy="3423857"/>
          </a:xfrm>
          <a:prstGeom prst="roundRect">
            <a:avLst>
              <a:gd name="adj" fmla="val 5891"/>
            </a:avLst>
          </a:prstGeom>
          <a:solidFill>
            <a:schemeClr val="bg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prstClr val="white"/>
              </a:solidFill>
              <a:latin typeface="Lexend"/>
            </a:endParaRPr>
          </a:p>
        </p:txBody>
      </p:sp>
      <p:sp>
        <p:nvSpPr>
          <p:cNvPr id="513" name="Google Shape;513;p85"/>
          <p:cNvSpPr txBox="1"/>
          <p:nvPr/>
        </p:nvSpPr>
        <p:spPr>
          <a:xfrm>
            <a:off x="382190" y="376416"/>
            <a:ext cx="6432947" cy="530884"/>
          </a:xfrm>
          <a:prstGeom prst="rect">
            <a:avLst/>
          </a:prstGeom>
          <a:noFill/>
          <a:ln>
            <a:noFill/>
          </a:ln>
        </p:spPr>
        <p:txBody>
          <a:bodyPr spcFirstLastPara="1" wrap="square" lIns="68569" tIns="34275" rIns="68569" bIns="34275" anchor="t" anchorCtr="0">
            <a:spAutoFit/>
          </a:bodyPr>
          <a:lstStyle/>
          <a:p>
            <a:pPr defTabSz="685800"/>
            <a:r>
              <a:rPr lang="en-US" sz="3000" b="1" dirty="0">
                <a:solidFill>
                  <a:schemeClr val="tx1">
                    <a:lumMod val="85000"/>
                    <a:lumOff val="15000"/>
                  </a:schemeClr>
                </a:solidFill>
                <a:latin typeface="Poppins"/>
                <a:ea typeface="Poppins"/>
                <a:cs typeface="Poppins"/>
                <a:sym typeface="Poppins"/>
              </a:rPr>
              <a:t>Numbers you should know</a:t>
            </a:r>
            <a:endParaRPr sz="3000" b="1" dirty="0">
              <a:solidFill>
                <a:schemeClr val="tx1">
                  <a:lumMod val="85000"/>
                  <a:lumOff val="15000"/>
                </a:schemeClr>
              </a:solidFill>
              <a:latin typeface="Poppins"/>
              <a:ea typeface="Poppins"/>
              <a:cs typeface="Poppins"/>
              <a:sym typeface="Poppins"/>
            </a:endParaRPr>
          </a:p>
        </p:txBody>
      </p:sp>
      <p:sp>
        <p:nvSpPr>
          <p:cNvPr id="518" name="Google Shape;518;p85"/>
          <p:cNvSpPr txBox="1"/>
          <p:nvPr/>
        </p:nvSpPr>
        <p:spPr>
          <a:xfrm>
            <a:off x="653528" y="3716038"/>
            <a:ext cx="1988820" cy="692467"/>
          </a:xfrm>
          <a:prstGeom prst="rect">
            <a:avLst/>
          </a:prstGeom>
          <a:noFill/>
          <a:ln>
            <a:noFill/>
          </a:ln>
        </p:spPr>
        <p:txBody>
          <a:bodyPr spcFirstLastPara="1" wrap="square" lIns="68569" tIns="34275" rIns="68569" bIns="34275" anchor="t" anchorCtr="0">
            <a:spAutoFit/>
          </a:bodyPr>
          <a:lstStyle/>
          <a:p>
            <a:pPr defTabSz="685800"/>
            <a:r>
              <a:rPr lang="en-US" sz="1350" dirty="0">
                <a:solidFill>
                  <a:srgbClr val="FFFFFF"/>
                </a:solidFill>
                <a:latin typeface="Calibri" panose="020F0502020204030204" pitchFamily="34" charset="0"/>
                <a:ea typeface="Open Sans"/>
                <a:cs typeface="Calibri" panose="020F0502020204030204" pitchFamily="34" charset="0"/>
                <a:sym typeface="Open Sans"/>
              </a:rPr>
              <a:t>Over </a:t>
            </a:r>
            <a:r>
              <a:rPr lang="en-US" sz="1350" b="1" dirty="0">
                <a:solidFill>
                  <a:srgbClr val="FFFFFF"/>
                </a:solidFill>
                <a:latin typeface="Calibri" panose="020F0502020204030204" pitchFamily="34" charset="0"/>
                <a:ea typeface="Open Sans"/>
                <a:cs typeface="Calibri" panose="020F0502020204030204" pitchFamily="34" charset="0"/>
                <a:sym typeface="Open Sans"/>
              </a:rPr>
              <a:t>84% </a:t>
            </a:r>
            <a:r>
              <a:rPr lang="en-US" sz="1350" dirty="0">
                <a:solidFill>
                  <a:srgbClr val="FFFFFF"/>
                </a:solidFill>
                <a:latin typeface="Calibri" panose="020F0502020204030204" pitchFamily="34" charset="0"/>
                <a:ea typeface="Open Sans"/>
                <a:cs typeface="Calibri" panose="020F0502020204030204" pitchFamily="34" charset="0"/>
                <a:sym typeface="Open Sans"/>
              </a:rPr>
              <a:t>of rep’s sales training is lost after 90 days</a:t>
            </a:r>
          </a:p>
        </p:txBody>
      </p:sp>
      <p:sp>
        <p:nvSpPr>
          <p:cNvPr id="522" name="Google Shape;522;p85"/>
          <p:cNvSpPr txBox="1"/>
          <p:nvPr/>
        </p:nvSpPr>
        <p:spPr>
          <a:xfrm>
            <a:off x="2661590" y="3716038"/>
            <a:ext cx="1988820" cy="900216"/>
          </a:xfrm>
          <a:prstGeom prst="rect">
            <a:avLst/>
          </a:prstGeom>
          <a:noFill/>
          <a:ln>
            <a:noFill/>
          </a:ln>
        </p:spPr>
        <p:txBody>
          <a:bodyPr spcFirstLastPara="1" wrap="square" lIns="68569" tIns="34275" rIns="68569" bIns="34275" anchor="t" anchorCtr="0">
            <a:spAutoFit/>
          </a:bodyPr>
          <a:lstStyle/>
          <a:p>
            <a:pPr defTabSz="685800"/>
            <a:r>
              <a:rPr lang="en-US" sz="1350" b="1" dirty="0">
                <a:solidFill>
                  <a:srgbClr val="FFFFFF"/>
                </a:solidFill>
                <a:latin typeface="Calibri" panose="020F0502020204030204" pitchFamily="34" charset="0"/>
                <a:ea typeface="Open Sans"/>
                <a:cs typeface="Calibri" panose="020F0502020204030204" pitchFamily="34" charset="0"/>
                <a:sym typeface="Open Sans"/>
              </a:rPr>
              <a:t>65% </a:t>
            </a:r>
            <a:r>
              <a:rPr lang="en-US" sz="1350" dirty="0">
                <a:solidFill>
                  <a:srgbClr val="FFFFFF"/>
                </a:solidFill>
                <a:latin typeface="Calibri" panose="020F0502020204030204" pitchFamily="34" charset="0"/>
                <a:ea typeface="Open Sans"/>
                <a:cs typeface="Calibri" panose="020F0502020204030204" pitchFamily="34" charset="0"/>
                <a:sym typeface="Open Sans"/>
              </a:rPr>
              <a:t>of reps want training and development, but no one puts a plan and does it with them</a:t>
            </a:r>
          </a:p>
        </p:txBody>
      </p:sp>
      <p:sp>
        <p:nvSpPr>
          <p:cNvPr id="526" name="Google Shape;526;p85"/>
          <p:cNvSpPr txBox="1"/>
          <p:nvPr/>
        </p:nvSpPr>
        <p:spPr>
          <a:xfrm>
            <a:off x="6677714" y="3716038"/>
            <a:ext cx="1988820" cy="484718"/>
          </a:xfrm>
          <a:prstGeom prst="rect">
            <a:avLst/>
          </a:prstGeom>
          <a:noFill/>
          <a:ln>
            <a:noFill/>
          </a:ln>
        </p:spPr>
        <p:txBody>
          <a:bodyPr spcFirstLastPara="1" wrap="square" lIns="68569" tIns="34275" rIns="68569" bIns="34275" anchor="t" anchorCtr="0">
            <a:spAutoFit/>
          </a:bodyPr>
          <a:lstStyle/>
          <a:p>
            <a:pPr defTabSz="685800"/>
            <a:r>
              <a:rPr lang="en-US" sz="1350" b="1" dirty="0">
                <a:solidFill>
                  <a:srgbClr val="FFFFFF"/>
                </a:solidFill>
                <a:latin typeface="Calibri" panose="020F0502020204030204" pitchFamily="34" charset="0"/>
                <a:ea typeface="Open Sans"/>
                <a:cs typeface="Calibri" panose="020F0502020204030204" pitchFamily="34" charset="0"/>
                <a:sym typeface="Open Sans"/>
              </a:rPr>
              <a:t>40% </a:t>
            </a:r>
            <a:r>
              <a:rPr lang="en-US" sz="1350" dirty="0">
                <a:solidFill>
                  <a:srgbClr val="FFFFFF"/>
                </a:solidFill>
                <a:latin typeface="Calibri" panose="020F0502020204030204" pitchFamily="34" charset="0"/>
                <a:ea typeface="Open Sans"/>
                <a:cs typeface="Calibri" panose="020F0502020204030204" pitchFamily="34" charset="0"/>
                <a:sym typeface="Open Sans"/>
              </a:rPr>
              <a:t>of reps struggle with prospecting today</a:t>
            </a:r>
          </a:p>
        </p:txBody>
      </p:sp>
      <p:grpSp>
        <p:nvGrpSpPr>
          <p:cNvPr id="10" name="Group 9">
            <a:extLst>
              <a:ext uri="{FF2B5EF4-FFF2-40B4-BE49-F238E27FC236}">
                <a16:creationId xmlns:a16="http://schemas.microsoft.com/office/drawing/2014/main" id="{E85BC833-B296-4A91-9583-BD738ECB5142}"/>
              </a:ext>
            </a:extLst>
          </p:cNvPr>
          <p:cNvGrpSpPr/>
          <p:nvPr/>
        </p:nvGrpSpPr>
        <p:grpSpPr>
          <a:xfrm>
            <a:off x="469106" y="1381216"/>
            <a:ext cx="3862883" cy="1161959"/>
            <a:chOff x="505456" y="1634314"/>
            <a:chExt cx="5562694" cy="1673264"/>
          </a:xfrm>
        </p:grpSpPr>
        <p:sp>
          <p:nvSpPr>
            <p:cNvPr id="529" name="Google Shape;529;p85"/>
            <p:cNvSpPr/>
            <p:nvPr/>
          </p:nvSpPr>
          <p:spPr>
            <a:xfrm>
              <a:off x="505456" y="1634314"/>
              <a:ext cx="1673264" cy="1673264"/>
            </a:xfrm>
            <a:prstGeom prst="ellipse">
              <a:avLst/>
            </a:prstGeom>
            <a:solidFill>
              <a:srgbClr val="FFFFFF"/>
            </a:solidFill>
            <a:ln w="762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200">
                <a:solidFill>
                  <a:prstClr val="white"/>
                </a:solidFill>
              </a:endParaRPr>
            </a:p>
          </p:txBody>
        </p:sp>
        <p:sp>
          <p:nvSpPr>
            <p:cNvPr id="530" name="Google Shape;530;p85"/>
            <p:cNvSpPr txBox="1"/>
            <p:nvPr/>
          </p:nvSpPr>
          <p:spPr>
            <a:xfrm>
              <a:off x="681140" y="2504632"/>
              <a:ext cx="1321898" cy="565049"/>
            </a:xfrm>
            <a:prstGeom prst="rect">
              <a:avLst/>
            </a:prstGeom>
            <a:noFill/>
            <a:ln>
              <a:noFill/>
            </a:ln>
          </p:spPr>
          <p:txBody>
            <a:bodyPr spcFirstLastPara="1" wrap="square" lIns="68569" tIns="34275" rIns="68569" bIns="34275" anchor="t" anchorCtr="0">
              <a:spAutoFit/>
            </a:bodyPr>
            <a:lstStyle/>
            <a:p>
              <a:pPr algn="ctr" defTabSz="685800"/>
              <a:r>
                <a:rPr lang="en-US" sz="1050" dirty="0">
                  <a:solidFill>
                    <a:schemeClr val="tx1">
                      <a:lumMod val="85000"/>
                      <a:lumOff val="15000"/>
                    </a:schemeClr>
                  </a:solidFill>
                  <a:latin typeface="Poppins"/>
                  <a:ea typeface="Poppins"/>
                  <a:cs typeface="Poppins"/>
                  <a:sym typeface="Poppins"/>
                </a:rPr>
                <a:t>of pipelines never close</a:t>
              </a:r>
              <a:endParaRPr sz="750" dirty="0">
                <a:solidFill>
                  <a:schemeClr val="tx1">
                    <a:lumMod val="85000"/>
                    <a:lumOff val="15000"/>
                  </a:schemeClr>
                </a:solidFill>
                <a:latin typeface="Poppins"/>
                <a:ea typeface="Poppins"/>
                <a:cs typeface="Poppins"/>
                <a:sym typeface="Poppins"/>
              </a:endParaRPr>
            </a:p>
          </p:txBody>
        </p:sp>
        <p:sp>
          <p:nvSpPr>
            <p:cNvPr id="531" name="Google Shape;531;p85"/>
            <p:cNvSpPr txBox="1"/>
            <p:nvPr/>
          </p:nvSpPr>
          <p:spPr>
            <a:xfrm>
              <a:off x="681140" y="2017964"/>
              <a:ext cx="1321898" cy="565049"/>
            </a:xfrm>
            <a:prstGeom prst="rect">
              <a:avLst/>
            </a:prstGeom>
            <a:noFill/>
            <a:ln>
              <a:noFill/>
            </a:ln>
          </p:spPr>
          <p:txBody>
            <a:bodyPr spcFirstLastPara="1" wrap="square" lIns="68569" tIns="34275" rIns="68569" bIns="34275" anchor="t" anchorCtr="0">
              <a:spAutoFit/>
            </a:bodyPr>
            <a:lstStyle/>
            <a:p>
              <a:pPr algn="ctr" defTabSz="685800"/>
              <a:r>
                <a:rPr lang="en-US" sz="2100" b="1" dirty="0">
                  <a:solidFill>
                    <a:schemeClr val="accent3"/>
                  </a:solidFill>
                  <a:latin typeface="Poppins"/>
                  <a:ea typeface="Poppins"/>
                  <a:cs typeface="Poppins"/>
                  <a:sym typeface="Poppins"/>
                </a:rPr>
                <a:t>50%</a:t>
              </a:r>
              <a:endParaRPr sz="2100" dirty="0">
                <a:solidFill>
                  <a:schemeClr val="accent3"/>
                </a:solidFill>
              </a:endParaRPr>
            </a:p>
          </p:txBody>
        </p:sp>
        <p:sp>
          <p:nvSpPr>
            <p:cNvPr id="532" name="Google Shape;532;p85"/>
            <p:cNvSpPr/>
            <p:nvPr/>
          </p:nvSpPr>
          <p:spPr>
            <a:xfrm>
              <a:off x="2450171" y="1634314"/>
              <a:ext cx="1673264" cy="1673264"/>
            </a:xfrm>
            <a:prstGeom prst="ellipse">
              <a:avLst/>
            </a:prstGeom>
            <a:solidFill>
              <a:srgbClr val="FFFFFF"/>
            </a:solidFill>
            <a:ln w="762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200">
                <a:solidFill>
                  <a:prstClr val="white"/>
                </a:solidFill>
              </a:endParaRPr>
            </a:p>
          </p:txBody>
        </p:sp>
        <p:sp>
          <p:nvSpPr>
            <p:cNvPr id="533" name="Google Shape;533;p85"/>
            <p:cNvSpPr txBox="1"/>
            <p:nvPr/>
          </p:nvSpPr>
          <p:spPr>
            <a:xfrm>
              <a:off x="2530829" y="2504632"/>
              <a:ext cx="1511952" cy="565049"/>
            </a:xfrm>
            <a:prstGeom prst="rect">
              <a:avLst/>
            </a:prstGeom>
            <a:noFill/>
            <a:ln>
              <a:noFill/>
            </a:ln>
          </p:spPr>
          <p:txBody>
            <a:bodyPr spcFirstLastPara="1" wrap="square" lIns="68569" tIns="34275" rIns="68569" bIns="34275" anchor="t" anchorCtr="0">
              <a:spAutoFit/>
            </a:bodyPr>
            <a:lstStyle/>
            <a:p>
              <a:pPr algn="ctr" defTabSz="685800"/>
              <a:r>
                <a:rPr lang="en-US" sz="1050" dirty="0">
                  <a:solidFill>
                    <a:schemeClr val="tx1">
                      <a:lumMod val="85000"/>
                      <a:lumOff val="15000"/>
                    </a:schemeClr>
                  </a:solidFill>
                  <a:latin typeface="Poppins"/>
                  <a:ea typeface="Poppins"/>
                  <a:cs typeface="Poppins"/>
                  <a:sym typeface="Poppins"/>
                </a:rPr>
                <a:t>Reps exceed quota</a:t>
              </a:r>
              <a:endParaRPr sz="750" dirty="0">
                <a:solidFill>
                  <a:schemeClr val="tx1">
                    <a:lumMod val="85000"/>
                    <a:lumOff val="15000"/>
                  </a:schemeClr>
                </a:solidFill>
                <a:latin typeface="Poppins"/>
                <a:ea typeface="Poppins"/>
                <a:cs typeface="Poppins"/>
                <a:sym typeface="Poppins"/>
              </a:endParaRPr>
            </a:p>
          </p:txBody>
        </p:sp>
        <p:sp>
          <p:nvSpPr>
            <p:cNvPr id="534" name="Google Shape;534;p85"/>
            <p:cNvSpPr txBox="1"/>
            <p:nvPr/>
          </p:nvSpPr>
          <p:spPr>
            <a:xfrm>
              <a:off x="2625856" y="2017964"/>
              <a:ext cx="1321898" cy="565049"/>
            </a:xfrm>
            <a:prstGeom prst="rect">
              <a:avLst/>
            </a:prstGeom>
            <a:noFill/>
            <a:ln>
              <a:noFill/>
            </a:ln>
          </p:spPr>
          <p:txBody>
            <a:bodyPr spcFirstLastPara="1" wrap="square" lIns="68569" tIns="34275" rIns="68569" bIns="34275" anchor="t" anchorCtr="0">
              <a:spAutoFit/>
            </a:bodyPr>
            <a:lstStyle/>
            <a:p>
              <a:pPr algn="ctr" defTabSz="685800"/>
              <a:r>
                <a:rPr lang="en-US" sz="2100" b="1" dirty="0">
                  <a:solidFill>
                    <a:schemeClr val="accent3"/>
                  </a:solidFill>
                  <a:latin typeface="Poppins"/>
                  <a:ea typeface="Poppins"/>
                  <a:cs typeface="Poppins"/>
                  <a:sym typeface="Poppins"/>
                </a:rPr>
                <a:t>24%</a:t>
              </a:r>
              <a:endParaRPr sz="2100" dirty="0">
                <a:solidFill>
                  <a:schemeClr val="accent3"/>
                </a:solidFill>
              </a:endParaRPr>
            </a:p>
          </p:txBody>
        </p:sp>
        <p:sp>
          <p:nvSpPr>
            <p:cNvPr id="535" name="Google Shape;535;p85"/>
            <p:cNvSpPr/>
            <p:nvPr/>
          </p:nvSpPr>
          <p:spPr>
            <a:xfrm>
              <a:off x="4394886" y="1634314"/>
              <a:ext cx="1673264" cy="1673264"/>
            </a:xfrm>
            <a:prstGeom prst="ellipse">
              <a:avLst/>
            </a:prstGeom>
            <a:solidFill>
              <a:srgbClr val="FFFFFF"/>
            </a:solidFill>
            <a:ln w="762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200">
                <a:solidFill>
                  <a:prstClr val="white"/>
                </a:solidFill>
              </a:endParaRPr>
            </a:p>
          </p:txBody>
        </p:sp>
        <p:sp>
          <p:nvSpPr>
            <p:cNvPr id="536" name="Google Shape;536;p85"/>
            <p:cNvSpPr txBox="1"/>
            <p:nvPr/>
          </p:nvSpPr>
          <p:spPr>
            <a:xfrm>
              <a:off x="4394888" y="2504632"/>
              <a:ext cx="1673262" cy="565049"/>
            </a:xfrm>
            <a:prstGeom prst="rect">
              <a:avLst/>
            </a:prstGeom>
            <a:noFill/>
            <a:ln>
              <a:noFill/>
            </a:ln>
          </p:spPr>
          <p:txBody>
            <a:bodyPr spcFirstLastPara="1" wrap="square" lIns="68569" tIns="34275" rIns="68569" bIns="34275" anchor="t" anchorCtr="0">
              <a:spAutoFit/>
            </a:bodyPr>
            <a:lstStyle/>
            <a:p>
              <a:pPr algn="ctr" defTabSz="685800"/>
              <a:r>
                <a:rPr lang="en-US" sz="1050" dirty="0">
                  <a:solidFill>
                    <a:schemeClr val="tx1">
                      <a:lumMod val="85000"/>
                      <a:lumOff val="15000"/>
                    </a:schemeClr>
                  </a:solidFill>
                  <a:latin typeface="Poppins"/>
                  <a:ea typeface="Poppins"/>
                  <a:cs typeface="Poppins"/>
                  <a:sym typeface="Poppins"/>
                </a:rPr>
                <a:t>Reps will not hit quota</a:t>
              </a:r>
              <a:endParaRPr sz="750" dirty="0">
                <a:solidFill>
                  <a:schemeClr val="tx1">
                    <a:lumMod val="85000"/>
                    <a:lumOff val="15000"/>
                  </a:schemeClr>
                </a:solidFill>
                <a:latin typeface="Poppins"/>
                <a:ea typeface="Poppins"/>
                <a:cs typeface="Poppins"/>
                <a:sym typeface="Poppins"/>
              </a:endParaRPr>
            </a:p>
          </p:txBody>
        </p:sp>
        <p:sp>
          <p:nvSpPr>
            <p:cNvPr id="537" name="Google Shape;537;p85"/>
            <p:cNvSpPr txBox="1"/>
            <p:nvPr/>
          </p:nvSpPr>
          <p:spPr>
            <a:xfrm>
              <a:off x="4570571" y="2017964"/>
              <a:ext cx="1321898" cy="565049"/>
            </a:xfrm>
            <a:prstGeom prst="rect">
              <a:avLst/>
            </a:prstGeom>
            <a:noFill/>
            <a:ln>
              <a:noFill/>
            </a:ln>
          </p:spPr>
          <p:txBody>
            <a:bodyPr spcFirstLastPara="1" wrap="square" lIns="68569" tIns="34275" rIns="68569" bIns="34275" anchor="t" anchorCtr="0">
              <a:spAutoFit/>
            </a:bodyPr>
            <a:lstStyle/>
            <a:p>
              <a:pPr algn="ctr" defTabSz="685800"/>
              <a:r>
                <a:rPr lang="en-US" sz="2100" b="1" dirty="0">
                  <a:solidFill>
                    <a:schemeClr val="accent3"/>
                  </a:solidFill>
                  <a:latin typeface="Poppins"/>
                  <a:cs typeface="Poppins"/>
                  <a:sym typeface="Poppins"/>
                </a:rPr>
                <a:t>54%</a:t>
              </a:r>
              <a:endParaRPr sz="2100" dirty="0">
                <a:solidFill>
                  <a:schemeClr val="accent3"/>
                </a:solidFill>
              </a:endParaRPr>
            </a:p>
          </p:txBody>
        </p:sp>
      </p:grpSp>
      <p:sp>
        <p:nvSpPr>
          <p:cNvPr id="3" name="TextBox 2">
            <a:extLst>
              <a:ext uri="{FF2B5EF4-FFF2-40B4-BE49-F238E27FC236}">
                <a16:creationId xmlns:a16="http://schemas.microsoft.com/office/drawing/2014/main" id="{11D366B5-8EC9-857A-6FFA-40F2FC363C72}"/>
              </a:ext>
            </a:extLst>
          </p:cNvPr>
          <p:cNvSpPr txBox="1"/>
          <p:nvPr/>
        </p:nvSpPr>
        <p:spPr>
          <a:xfrm>
            <a:off x="440531" y="4717641"/>
            <a:ext cx="8262938" cy="425859"/>
          </a:xfrm>
          <a:prstGeom prst="rect">
            <a:avLst/>
          </a:prstGeom>
          <a:solidFill>
            <a:schemeClr val="tx1">
              <a:lumMod val="85000"/>
              <a:lumOff val="15000"/>
            </a:schemeClr>
          </a:solidFill>
        </p:spPr>
        <p:txBody>
          <a:bodyPr wrap="square" tIns="108000" bIns="108000">
            <a:spAutoFit/>
          </a:bodyPr>
          <a:lstStyle/>
          <a:p>
            <a:pPr algn="ctr" defTabSz="685800"/>
            <a:r>
              <a:rPr lang="en-US" sz="1350" dirty="0">
                <a:solidFill>
                  <a:prstClr val="white"/>
                </a:solidFill>
                <a:latin typeface="Poppins" pitchFamily="2" charset="77"/>
                <a:cs typeface="Poppins" pitchFamily="2" charset="77"/>
              </a:rPr>
              <a:t>We know the system needs to change- so we created a new one OURS</a:t>
            </a:r>
          </a:p>
        </p:txBody>
      </p:sp>
      <p:pic>
        <p:nvPicPr>
          <p:cNvPr id="5" name="Graphic 4">
            <a:extLst>
              <a:ext uri="{FF2B5EF4-FFF2-40B4-BE49-F238E27FC236}">
                <a16:creationId xmlns:a16="http://schemas.microsoft.com/office/drawing/2014/main" id="{7059FD6C-F0E8-61C6-F139-52FFE61F1739}"/>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8526" y="3250753"/>
            <a:ext cx="405000" cy="405000"/>
          </a:xfrm>
          <a:prstGeom prst="rect">
            <a:avLst/>
          </a:prstGeom>
        </p:spPr>
      </p:pic>
      <p:pic>
        <p:nvPicPr>
          <p:cNvPr id="7" name="Graphic 6">
            <a:extLst>
              <a:ext uri="{FF2B5EF4-FFF2-40B4-BE49-F238E27FC236}">
                <a16:creationId xmlns:a16="http://schemas.microsoft.com/office/drawing/2014/main" id="{13BA8FB1-CE45-AEC1-AB41-65530A8EE546}"/>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t="9919" b="9919"/>
          <a:stretch/>
        </p:blipFill>
        <p:spPr>
          <a:xfrm>
            <a:off x="2725781" y="3273126"/>
            <a:ext cx="477312" cy="382628"/>
          </a:xfrm>
          <a:prstGeom prst="rect">
            <a:avLst/>
          </a:prstGeom>
        </p:spPr>
      </p:pic>
      <p:pic>
        <p:nvPicPr>
          <p:cNvPr id="9" name="Graphic 8">
            <a:extLst>
              <a:ext uri="{FF2B5EF4-FFF2-40B4-BE49-F238E27FC236}">
                <a16:creationId xmlns:a16="http://schemas.microsoft.com/office/drawing/2014/main" id="{10B9E574-9C08-DD5E-5166-22EB8D2EDD1C}"/>
              </a:ext>
            </a:extLst>
          </p:cNvPr>
          <p:cNvPicPr>
            <a:picLocks noChangeAspect="1"/>
          </p:cNvPicPr>
          <p:nvPr/>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t="2896" b="21626"/>
          <a:stretch/>
        </p:blipFill>
        <p:spPr>
          <a:xfrm>
            <a:off x="6684838" y="3216681"/>
            <a:ext cx="581724" cy="439072"/>
          </a:xfrm>
          <a:prstGeom prst="rect">
            <a:avLst/>
          </a:prstGeom>
        </p:spPr>
      </p:pic>
      <p:sp>
        <p:nvSpPr>
          <p:cNvPr id="2" name="Google Shape;522;p85">
            <a:extLst>
              <a:ext uri="{FF2B5EF4-FFF2-40B4-BE49-F238E27FC236}">
                <a16:creationId xmlns:a16="http://schemas.microsoft.com/office/drawing/2014/main" id="{9AD06737-8493-47AB-3F2A-2ED180F37960}"/>
              </a:ext>
            </a:extLst>
          </p:cNvPr>
          <p:cNvSpPr txBox="1"/>
          <p:nvPr/>
        </p:nvSpPr>
        <p:spPr>
          <a:xfrm>
            <a:off x="4762521" y="1786928"/>
            <a:ext cx="1724005" cy="900216"/>
          </a:xfrm>
          <a:prstGeom prst="rect">
            <a:avLst/>
          </a:prstGeom>
          <a:noFill/>
          <a:ln>
            <a:noFill/>
          </a:ln>
        </p:spPr>
        <p:txBody>
          <a:bodyPr spcFirstLastPara="1" wrap="square" lIns="68569" tIns="34275" rIns="68569" bIns="34275" anchor="t" anchorCtr="0">
            <a:spAutoFit/>
          </a:bodyPr>
          <a:lstStyle/>
          <a:p>
            <a:pPr defTabSz="685800"/>
            <a:r>
              <a:rPr lang="en-US" sz="1350" dirty="0">
                <a:solidFill>
                  <a:prstClr val="black"/>
                </a:solidFill>
                <a:latin typeface="Calibri" panose="020F0502020204030204" pitchFamily="34" charset="0"/>
                <a:ea typeface="Open Sans"/>
                <a:cs typeface="Calibri" panose="020F0502020204030204" pitchFamily="34" charset="0"/>
                <a:sym typeface="Open Sans"/>
              </a:rPr>
              <a:t>Sales Coaching delivers </a:t>
            </a:r>
            <a:r>
              <a:rPr lang="en-US" sz="1350" b="1" dirty="0">
                <a:solidFill>
                  <a:prstClr val="black"/>
                </a:solidFill>
                <a:latin typeface="Calibri" panose="020F0502020204030204" pitchFamily="34" charset="0"/>
                <a:ea typeface="Open Sans"/>
                <a:cs typeface="Calibri" panose="020F0502020204030204" pitchFamily="34" charset="0"/>
                <a:sym typeface="Open Sans"/>
              </a:rPr>
              <a:t>17-37% </a:t>
            </a:r>
            <a:r>
              <a:rPr lang="en-US" sz="1350" dirty="0">
                <a:solidFill>
                  <a:prstClr val="black"/>
                </a:solidFill>
                <a:latin typeface="Calibri" panose="020F0502020204030204" pitchFamily="34" charset="0"/>
                <a:ea typeface="Open Sans"/>
                <a:cs typeface="Calibri" panose="020F0502020204030204" pitchFamily="34" charset="0"/>
                <a:sym typeface="Open Sans"/>
              </a:rPr>
              <a:t>increase in revenue within the first year</a:t>
            </a:r>
          </a:p>
        </p:txBody>
      </p:sp>
      <p:pic>
        <p:nvPicPr>
          <p:cNvPr id="4" name="Graphic 3">
            <a:extLst>
              <a:ext uri="{FF2B5EF4-FFF2-40B4-BE49-F238E27FC236}">
                <a16:creationId xmlns:a16="http://schemas.microsoft.com/office/drawing/2014/main" id="{EF4EE8FB-F7DA-0D2D-2146-39136B71F5A3}"/>
              </a:ext>
            </a:extLst>
          </p:cNvPr>
          <p:cNvPicPr>
            <a:picLocks noChangeAspect="1"/>
          </p:cNvPicPr>
          <p:nvPr/>
        </p:nvPicPr>
        <p:blipFill rotWithShape="1">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b="19837"/>
          <a:stretch/>
        </p:blipFill>
        <p:spPr>
          <a:xfrm>
            <a:off x="4774981" y="1340279"/>
            <a:ext cx="505221" cy="405000"/>
          </a:xfrm>
          <a:prstGeom prst="rect">
            <a:avLst/>
          </a:prstGeom>
        </p:spPr>
      </p:pic>
      <p:sp>
        <p:nvSpPr>
          <p:cNvPr id="8" name="Google Shape;522;p85">
            <a:extLst>
              <a:ext uri="{FF2B5EF4-FFF2-40B4-BE49-F238E27FC236}">
                <a16:creationId xmlns:a16="http://schemas.microsoft.com/office/drawing/2014/main" id="{0AFAB518-AB7D-1125-2677-C523103FCFF6}"/>
              </a:ext>
            </a:extLst>
          </p:cNvPr>
          <p:cNvSpPr txBox="1"/>
          <p:nvPr/>
        </p:nvSpPr>
        <p:spPr>
          <a:xfrm>
            <a:off x="4762520" y="2794374"/>
            <a:ext cx="1788299" cy="1685046"/>
          </a:xfrm>
          <a:prstGeom prst="rect">
            <a:avLst/>
          </a:prstGeom>
          <a:noFill/>
          <a:ln>
            <a:noFill/>
          </a:ln>
        </p:spPr>
        <p:txBody>
          <a:bodyPr spcFirstLastPara="1" wrap="square" lIns="68569" tIns="34275" rIns="68569" bIns="34275" anchor="t" anchorCtr="0">
            <a:spAutoFit/>
          </a:bodyPr>
          <a:lstStyle/>
          <a:p>
            <a:pPr marL="214313" indent="-214313" defTabSz="685800">
              <a:buFont typeface="Arial" panose="020B0604020202020204" pitchFamily="34" charset="0"/>
              <a:buChar char="•"/>
            </a:pPr>
            <a:r>
              <a:rPr lang="en-US" sz="1050" dirty="0">
                <a:solidFill>
                  <a:prstClr val="black"/>
                </a:solidFill>
                <a:latin typeface="Calibri" panose="020F0502020204030204" pitchFamily="34" charset="0"/>
                <a:ea typeface="Open Sans"/>
                <a:cs typeface="Calibri" panose="020F0502020204030204" pitchFamily="34" charset="0"/>
                <a:sym typeface="Open Sans"/>
              </a:rPr>
              <a:t>79% of companies say a leading driver of hitting new targets is improving the productivity of existing sales reps.</a:t>
            </a:r>
          </a:p>
          <a:p>
            <a:pPr marL="214313" indent="-214313" defTabSz="685800">
              <a:buFont typeface="Arial" panose="020B0604020202020204" pitchFamily="34" charset="0"/>
              <a:buChar char="•"/>
            </a:pPr>
            <a:endParaRPr lang="en-US" sz="1050" dirty="0">
              <a:solidFill>
                <a:prstClr val="black"/>
              </a:solidFill>
              <a:latin typeface="Calibri" panose="020F0502020204030204" pitchFamily="34" charset="0"/>
              <a:ea typeface="Open Sans"/>
              <a:cs typeface="Calibri" panose="020F0502020204030204" pitchFamily="34" charset="0"/>
              <a:sym typeface="Open Sans"/>
            </a:endParaRPr>
          </a:p>
          <a:p>
            <a:pPr marL="214313" indent="-214313" defTabSz="685800">
              <a:buFont typeface="Arial" panose="020B0604020202020204" pitchFamily="34" charset="0"/>
              <a:buChar char="•"/>
            </a:pPr>
            <a:r>
              <a:rPr lang="en-US" sz="1050" dirty="0">
                <a:solidFill>
                  <a:prstClr val="black"/>
                </a:solidFill>
                <a:latin typeface="Calibri" panose="020F0502020204030204" pitchFamily="34" charset="0"/>
                <a:ea typeface="Open Sans"/>
                <a:cs typeface="Calibri" panose="020F0502020204030204" pitchFamily="34" charset="0"/>
                <a:sym typeface="Open Sans"/>
              </a:rPr>
              <a:t>81% of companies say productivity would improve with better process, skills, or coaching</a:t>
            </a: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AA3111-1098-46C1-8AE7-7FA355D10379}"/>
              </a:ext>
            </a:extLst>
          </p:cNvPr>
          <p:cNvSpPr/>
          <p:nvPr/>
        </p:nvSpPr>
        <p:spPr>
          <a:xfrm>
            <a:off x="1191" y="0"/>
            <a:ext cx="4601497"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525">
              <a:solidFill>
                <a:prstClr val="white"/>
              </a:solidFill>
            </a:endParaRPr>
          </a:p>
        </p:txBody>
      </p:sp>
      <p:pic>
        <p:nvPicPr>
          <p:cNvPr id="6" name="Picture Placeholder 5">
            <a:extLst>
              <a:ext uri="{FF2B5EF4-FFF2-40B4-BE49-F238E27FC236}">
                <a16:creationId xmlns:a16="http://schemas.microsoft.com/office/drawing/2014/main" id="{58206760-BC60-B8F7-87BA-5A2458AD0D18}"/>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t="9608" r="2931" b="6676"/>
          <a:stretch/>
        </p:blipFill>
        <p:spPr>
          <a:xfrm>
            <a:off x="431800" y="0"/>
            <a:ext cx="4166116" cy="5143500"/>
          </a:xfrm>
        </p:spPr>
      </p:pic>
      <p:sp>
        <p:nvSpPr>
          <p:cNvPr id="3" name="Rectangle 2">
            <a:extLst>
              <a:ext uri="{FF2B5EF4-FFF2-40B4-BE49-F238E27FC236}">
                <a16:creationId xmlns:a16="http://schemas.microsoft.com/office/drawing/2014/main" id="{ABF99CD6-E2F3-4E8E-890A-4F99C436F2AA}"/>
              </a:ext>
            </a:extLst>
          </p:cNvPr>
          <p:cNvSpPr/>
          <p:nvPr/>
        </p:nvSpPr>
        <p:spPr>
          <a:xfrm>
            <a:off x="4602688" y="-1"/>
            <a:ext cx="4540121" cy="5143500"/>
          </a:xfrm>
          <a:prstGeom prst="rect">
            <a:avLst/>
          </a:prstGeom>
          <a:gradFill>
            <a:gsLst>
              <a:gs pos="0">
                <a:schemeClr val="accent3">
                  <a:lumMod val="75000"/>
                </a:scheme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525">
              <a:solidFill>
                <a:prstClr val="white"/>
              </a:solidFill>
            </a:endParaRPr>
          </a:p>
        </p:txBody>
      </p:sp>
      <p:sp>
        <p:nvSpPr>
          <p:cNvPr id="75" name="Rectangle 74">
            <a:extLst>
              <a:ext uri="{FF2B5EF4-FFF2-40B4-BE49-F238E27FC236}">
                <a16:creationId xmlns:a16="http://schemas.microsoft.com/office/drawing/2014/main" id="{CDB31423-D25D-4E01-9EB8-EFB2F76F6AF7}"/>
              </a:ext>
            </a:extLst>
          </p:cNvPr>
          <p:cNvSpPr/>
          <p:nvPr/>
        </p:nvSpPr>
        <p:spPr>
          <a:xfrm>
            <a:off x="7456501" y="3572797"/>
            <a:ext cx="1686309" cy="157729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525">
              <a:solidFill>
                <a:prstClr val="white"/>
              </a:solidFill>
            </a:endParaRPr>
          </a:p>
        </p:txBody>
      </p:sp>
      <p:sp>
        <p:nvSpPr>
          <p:cNvPr id="17" name="Rectangle 16">
            <a:extLst>
              <a:ext uri="{FF2B5EF4-FFF2-40B4-BE49-F238E27FC236}">
                <a16:creationId xmlns:a16="http://schemas.microsoft.com/office/drawing/2014/main" id="{23C2F6D1-E760-45D1-95D9-19BE18823D21}"/>
              </a:ext>
            </a:extLst>
          </p:cNvPr>
          <p:cNvSpPr/>
          <p:nvPr/>
        </p:nvSpPr>
        <p:spPr>
          <a:xfrm>
            <a:off x="4166807" y="1473770"/>
            <a:ext cx="2278488" cy="2851834"/>
          </a:xfrm>
          <a:prstGeom prst="rect">
            <a:avLst/>
          </a:prstGeom>
          <a:solidFill>
            <a:schemeClr val="bg1"/>
          </a:solidFill>
          <a:ln>
            <a:noFill/>
          </a:ln>
          <a:effectLst>
            <a:outerShdw blurRad="1003300" dist="228600" dir="768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525">
              <a:solidFill>
                <a:prstClr val="white"/>
              </a:solidFill>
            </a:endParaRPr>
          </a:p>
        </p:txBody>
      </p:sp>
      <p:sp>
        <p:nvSpPr>
          <p:cNvPr id="18" name="Rectangle 17">
            <a:extLst>
              <a:ext uri="{FF2B5EF4-FFF2-40B4-BE49-F238E27FC236}">
                <a16:creationId xmlns:a16="http://schemas.microsoft.com/office/drawing/2014/main" id="{D97055AF-685E-4EA8-A721-6E230F69B46E}"/>
              </a:ext>
            </a:extLst>
          </p:cNvPr>
          <p:cNvSpPr/>
          <p:nvPr/>
        </p:nvSpPr>
        <p:spPr>
          <a:xfrm>
            <a:off x="6659858" y="937027"/>
            <a:ext cx="2278488" cy="3383281"/>
          </a:xfrm>
          <a:prstGeom prst="rect">
            <a:avLst/>
          </a:prstGeom>
          <a:solidFill>
            <a:schemeClr val="bg1">
              <a:lumMod val="95000"/>
            </a:schemeClr>
          </a:solidFill>
          <a:ln>
            <a:noFill/>
          </a:ln>
          <a:effectLst>
            <a:outerShdw blurRad="1003300" dist="228600" dir="768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525">
              <a:solidFill>
                <a:prstClr val="white"/>
              </a:solidFill>
            </a:endParaRPr>
          </a:p>
        </p:txBody>
      </p:sp>
      <p:sp>
        <p:nvSpPr>
          <p:cNvPr id="21" name="TextBox 20">
            <a:extLst>
              <a:ext uri="{FF2B5EF4-FFF2-40B4-BE49-F238E27FC236}">
                <a16:creationId xmlns:a16="http://schemas.microsoft.com/office/drawing/2014/main" id="{3B306A13-C91D-4A3E-89AB-45734E26C32A}"/>
              </a:ext>
            </a:extLst>
          </p:cNvPr>
          <p:cNvSpPr txBox="1"/>
          <p:nvPr/>
        </p:nvSpPr>
        <p:spPr>
          <a:xfrm>
            <a:off x="4241045" y="1608181"/>
            <a:ext cx="2077901" cy="2717424"/>
          </a:xfrm>
          <a:prstGeom prst="rect">
            <a:avLst/>
          </a:prstGeom>
          <a:noFill/>
        </p:spPr>
        <p:txBody>
          <a:bodyPr wrap="square" numCol="1" rtlCol="0">
            <a:noAutofit/>
          </a:bodyPr>
          <a:lstStyle/>
          <a:p>
            <a:pPr defTabSz="685800">
              <a:spcBef>
                <a:spcPts val="900"/>
              </a:spcBef>
            </a:pPr>
            <a:r>
              <a:rPr lang="en-US" sz="1350" dirty="0">
                <a:latin typeface="Calibri" panose="020F0502020204030204" pitchFamily="34" charset="0"/>
                <a:cs typeface="Calibri" panose="020F0502020204030204" pitchFamily="34" charset="0"/>
              </a:rPr>
              <a:t>Sales Performance Team was created to assist Owners and Founders who feel exposed by their sales teams. We remove them from the daily grind of sales management through a fractional solution and implement a Sales Process, Playbook, and KPI Feedback loop for them. </a:t>
            </a:r>
          </a:p>
        </p:txBody>
      </p:sp>
      <p:grpSp>
        <p:nvGrpSpPr>
          <p:cNvPr id="22" name="Group 21">
            <a:extLst>
              <a:ext uri="{FF2B5EF4-FFF2-40B4-BE49-F238E27FC236}">
                <a16:creationId xmlns:a16="http://schemas.microsoft.com/office/drawing/2014/main" id="{D19B4451-32E7-4ADB-895E-0624DA982976}"/>
              </a:ext>
            </a:extLst>
          </p:cNvPr>
          <p:cNvGrpSpPr/>
          <p:nvPr/>
        </p:nvGrpSpPr>
        <p:grpSpPr>
          <a:xfrm>
            <a:off x="7516245" y="1174789"/>
            <a:ext cx="565717" cy="111617"/>
            <a:chOff x="2094865" y="7568136"/>
            <a:chExt cx="1508578" cy="297645"/>
          </a:xfrm>
          <a:solidFill>
            <a:schemeClr val="tx1"/>
          </a:solidFill>
        </p:grpSpPr>
        <p:sp>
          <p:nvSpPr>
            <p:cNvPr id="23" name="Oval 22">
              <a:extLst>
                <a:ext uri="{FF2B5EF4-FFF2-40B4-BE49-F238E27FC236}">
                  <a16:creationId xmlns:a16="http://schemas.microsoft.com/office/drawing/2014/main" id="{7154D9CF-0B89-4765-9B2F-F5CE494F476B}"/>
                </a:ext>
              </a:extLst>
            </p:cNvPr>
            <p:cNvSpPr/>
            <p:nvPr/>
          </p:nvSpPr>
          <p:spPr>
            <a:xfrm>
              <a:off x="2094865" y="7568136"/>
              <a:ext cx="297645" cy="2976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525">
                <a:solidFill>
                  <a:prstClr val="white"/>
                </a:solidFill>
              </a:endParaRPr>
            </a:p>
          </p:txBody>
        </p:sp>
        <p:sp>
          <p:nvSpPr>
            <p:cNvPr id="24" name="Oval 23">
              <a:extLst>
                <a:ext uri="{FF2B5EF4-FFF2-40B4-BE49-F238E27FC236}">
                  <a16:creationId xmlns:a16="http://schemas.microsoft.com/office/drawing/2014/main" id="{FAF4B902-BECC-4075-B1DB-4D88CEBF89C9}"/>
                </a:ext>
              </a:extLst>
            </p:cNvPr>
            <p:cNvSpPr/>
            <p:nvPr/>
          </p:nvSpPr>
          <p:spPr>
            <a:xfrm>
              <a:off x="2700332" y="7568136"/>
              <a:ext cx="297645" cy="2976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525">
                <a:solidFill>
                  <a:prstClr val="white"/>
                </a:solidFill>
              </a:endParaRPr>
            </a:p>
          </p:txBody>
        </p:sp>
        <p:sp>
          <p:nvSpPr>
            <p:cNvPr id="25" name="Oval 24">
              <a:extLst>
                <a:ext uri="{FF2B5EF4-FFF2-40B4-BE49-F238E27FC236}">
                  <a16:creationId xmlns:a16="http://schemas.microsoft.com/office/drawing/2014/main" id="{E88E8D35-4E9F-4778-B4F9-96E517D2A26A}"/>
                </a:ext>
              </a:extLst>
            </p:cNvPr>
            <p:cNvSpPr/>
            <p:nvPr/>
          </p:nvSpPr>
          <p:spPr>
            <a:xfrm>
              <a:off x="3305798" y="7568136"/>
              <a:ext cx="297645" cy="2976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525">
                <a:solidFill>
                  <a:prstClr val="white"/>
                </a:solidFill>
              </a:endParaRPr>
            </a:p>
          </p:txBody>
        </p:sp>
      </p:grpSp>
      <p:sp>
        <p:nvSpPr>
          <p:cNvPr id="5" name="Rectangle 4">
            <a:extLst>
              <a:ext uri="{FF2B5EF4-FFF2-40B4-BE49-F238E27FC236}">
                <a16:creationId xmlns:a16="http://schemas.microsoft.com/office/drawing/2014/main" id="{A97502E5-FC6F-4A59-6ED0-9034D1AD6E53}"/>
              </a:ext>
            </a:extLst>
          </p:cNvPr>
          <p:cNvSpPr/>
          <p:nvPr/>
        </p:nvSpPr>
        <p:spPr>
          <a:xfrm>
            <a:off x="613152" y="0"/>
            <a:ext cx="3979992" cy="1773936"/>
          </a:xfrm>
          <a:prstGeom prst="rect">
            <a:avLst/>
          </a:prstGeom>
          <a:gradFill>
            <a:gsLst>
              <a:gs pos="53000">
                <a:srgbClr val="FFFFFF">
                  <a:alpha val="80000"/>
                </a:srgbClr>
              </a:gs>
              <a:gs pos="0">
                <a:schemeClr val="bg1">
                  <a:alpha val="9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7CB510F-0D64-4463-8C44-4ECD03FAD54A}"/>
              </a:ext>
            </a:extLst>
          </p:cNvPr>
          <p:cNvSpPr txBox="1"/>
          <p:nvPr/>
        </p:nvSpPr>
        <p:spPr>
          <a:xfrm>
            <a:off x="6762541" y="1412566"/>
            <a:ext cx="2073122" cy="2629170"/>
          </a:xfrm>
          <a:prstGeom prst="rect">
            <a:avLst/>
          </a:prstGeom>
          <a:noFill/>
        </p:spPr>
        <p:txBody>
          <a:bodyPr wrap="square" numCol="1" rtlCol="0">
            <a:noAutofit/>
          </a:bodyPr>
          <a:lstStyle/>
          <a:p>
            <a:pPr defTabSz="685800">
              <a:spcBef>
                <a:spcPts val="900"/>
              </a:spcBef>
            </a:pPr>
            <a:r>
              <a:rPr lang="en-US" sz="1350" b="1" dirty="0">
                <a:latin typeface="Calibri" panose="020F0502020204030204" pitchFamily="34" charset="0"/>
                <a:cs typeface="Calibri" panose="020F0502020204030204" pitchFamily="34" charset="0"/>
              </a:rPr>
              <a:t>WHY WE ARE DIFFERENT – </a:t>
            </a:r>
          </a:p>
          <a:p>
            <a:pPr defTabSz="685800">
              <a:spcBef>
                <a:spcPts val="900"/>
              </a:spcBef>
            </a:pPr>
            <a:r>
              <a:rPr lang="en-US" sz="1350" dirty="0">
                <a:latin typeface="Calibri" panose="020F0502020204030204" pitchFamily="34" charset="0"/>
                <a:cs typeface="Calibri" panose="020F0502020204030204" pitchFamily="34" charset="0"/>
              </a:rPr>
              <a:t>We are a team of true sellers and markers that dig into the trenches with your team to move the sales needle- no consultant speak, no “philosophizing” just getting the job done and doing what works - fast </a:t>
            </a:r>
          </a:p>
        </p:txBody>
      </p:sp>
      <p:sp>
        <p:nvSpPr>
          <p:cNvPr id="44" name="TextBox 43">
            <a:extLst>
              <a:ext uri="{FF2B5EF4-FFF2-40B4-BE49-F238E27FC236}">
                <a16:creationId xmlns:a16="http://schemas.microsoft.com/office/drawing/2014/main" id="{25F4E317-9CEC-4E14-918D-0B265903F4E2}"/>
              </a:ext>
            </a:extLst>
          </p:cNvPr>
          <p:cNvSpPr txBox="1"/>
          <p:nvPr/>
        </p:nvSpPr>
        <p:spPr>
          <a:xfrm>
            <a:off x="882074" y="383029"/>
            <a:ext cx="3527680" cy="553998"/>
          </a:xfrm>
          <a:prstGeom prst="rect">
            <a:avLst/>
          </a:prstGeom>
          <a:noFill/>
        </p:spPr>
        <p:txBody>
          <a:bodyPr wrap="square" rtlCol="0">
            <a:spAutoFit/>
          </a:bodyPr>
          <a:lstStyle/>
          <a:p>
            <a:pPr defTabSz="685800"/>
            <a:r>
              <a:rPr lang="en-US" sz="3000" b="1" dirty="0">
                <a:solidFill>
                  <a:schemeClr val="tx1">
                    <a:lumMod val="85000"/>
                    <a:lumOff val="15000"/>
                  </a:schemeClr>
                </a:solidFill>
                <a:latin typeface="Poppins" pitchFamily="2" charset="77"/>
                <a:cs typeface="Poppins" pitchFamily="2" charset="77"/>
              </a:rPr>
              <a:t>Our System	</a:t>
            </a:r>
            <a:endParaRPr lang="ru-RU" sz="3000" b="1" dirty="0">
              <a:solidFill>
                <a:schemeClr val="tx1">
                  <a:lumMod val="85000"/>
                  <a:lumOff val="15000"/>
                </a:schemeClr>
              </a:solidFill>
              <a:latin typeface="Calibri" panose="020F0502020204030204" pitchFamily="34" charset="0"/>
              <a:cs typeface="Poppins" pitchFamily="2" charset="77"/>
            </a:endParaRPr>
          </a:p>
        </p:txBody>
      </p:sp>
      <p:grpSp>
        <p:nvGrpSpPr>
          <p:cNvPr id="65" name="Group 64">
            <a:extLst>
              <a:ext uri="{FF2B5EF4-FFF2-40B4-BE49-F238E27FC236}">
                <a16:creationId xmlns:a16="http://schemas.microsoft.com/office/drawing/2014/main" id="{7553B757-E180-420C-A0B9-2C6CD6CFBA30}"/>
              </a:ext>
            </a:extLst>
          </p:cNvPr>
          <p:cNvGrpSpPr/>
          <p:nvPr/>
        </p:nvGrpSpPr>
        <p:grpSpPr>
          <a:xfrm>
            <a:off x="192724" y="207253"/>
            <a:ext cx="679805" cy="1266517"/>
            <a:chOff x="19283979" y="3038168"/>
            <a:chExt cx="1812812" cy="3377378"/>
          </a:xfrm>
        </p:grpSpPr>
        <p:sp>
          <p:nvSpPr>
            <p:cNvPr id="66" name="Rectangle 65">
              <a:extLst>
                <a:ext uri="{FF2B5EF4-FFF2-40B4-BE49-F238E27FC236}">
                  <a16:creationId xmlns:a16="http://schemas.microsoft.com/office/drawing/2014/main" id="{0DC401F9-1762-4DAD-AC12-6D307E7793E4}"/>
                </a:ext>
              </a:extLst>
            </p:cNvPr>
            <p:cNvSpPr/>
            <p:nvPr/>
          </p:nvSpPr>
          <p:spPr>
            <a:xfrm flipH="1">
              <a:off x="19283979" y="3038168"/>
              <a:ext cx="1812812" cy="3377378"/>
            </a:xfrm>
            <a:prstGeom prst="rect">
              <a:avLst/>
            </a:prstGeom>
            <a:solidFill>
              <a:schemeClr val="bg1"/>
            </a:solidFill>
            <a:ln>
              <a:noFill/>
            </a:ln>
            <a:effectLst>
              <a:outerShdw blurRad="9398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ru-RU" sz="525" dirty="0">
                <a:solidFill>
                  <a:prstClr val="white"/>
                </a:solidFill>
              </a:endParaRPr>
            </a:p>
          </p:txBody>
        </p:sp>
        <p:sp>
          <p:nvSpPr>
            <p:cNvPr id="67" name="Freeform 5">
              <a:extLst>
                <a:ext uri="{FF2B5EF4-FFF2-40B4-BE49-F238E27FC236}">
                  <a16:creationId xmlns:a16="http://schemas.microsoft.com/office/drawing/2014/main" id="{AF692BA3-C745-467B-BE90-D906B4B3357F}"/>
                </a:ext>
              </a:extLst>
            </p:cNvPr>
            <p:cNvSpPr>
              <a:spLocks/>
            </p:cNvSpPr>
            <p:nvPr/>
          </p:nvSpPr>
          <p:spPr bwMode="auto">
            <a:xfrm rot="16200000">
              <a:off x="19715245" y="5006520"/>
              <a:ext cx="950280" cy="536128"/>
            </a:xfrm>
            <a:custGeom>
              <a:avLst/>
              <a:gdLst>
                <a:gd name="T0" fmla="*/ 1005 w 1005"/>
                <a:gd name="T1" fmla="*/ 284 h 567"/>
                <a:gd name="T2" fmla="*/ 724 w 1005"/>
                <a:gd name="T3" fmla="*/ 567 h 567"/>
                <a:gd name="T4" fmla="*/ 664 w 1005"/>
                <a:gd name="T5" fmla="*/ 507 h 567"/>
                <a:gd name="T6" fmla="*/ 843 w 1005"/>
                <a:gd name="T7" fmla="*/ 327 h 567"/>
                <a:gd name="T8" fmla="*/ 0 w 1005"/>
                <a:gd name="T9" fmla="*/ 327 h 567"/>
                <a:gd name="T10" fmla="*/ 0 w 1005"/>
                <a:gd name="T11" fmla="*/ 241 h 567"/>
                <a:gd name="T12" fmla="*/ 843 w 1005"/>
                <a:gd name="T13" fmla="*/ 241 h 567"/>
                <a:gd name="T14" fmla="*/ 664 w 1005"/>
                <a:gd name="T15" fmla="*/ 60 h 567"/>
                <a:gd name="T16" fmla="*/ 724 w 1005"/>
                <a:gd name="T17" fmla="*/ 0 h 567"/>
                <a:gd name="T18" fmla="*/ 1005 w 1005"/>
                <a:gd name="T19" fmla="*/ 284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5" h="567">
                  <a:moveTo>
                    <a:pt x="1005" y="284"/>
                  </a:moveTo>
                  <a:lnTo>
                    <a:pt x="724" y="567"/>
                  </a:lnTo>
                  <a:lnTo>
                    <a:pt x="664" y="507"/>
                  </a:lnTo>
                  <a:lnTo>
                    <a:pt x="843" y="327"/>
                  </a:lnTo>
                  <a:lnTo>
                    <a:pt x="0" y="327"/>
                  </a:lnTo>
                  <a:lnTo>
                    <a:pt x="0" y="241"/>
                  </a:lnTo>
                  <a:lnTo>
                    <a:pt x="843" y="241"/>
                  </a:lnTo>
                  <a:lnTo>
                    <a:pt x="664" y="60"/>
                  </a:lnTo>
                  <a:lnTo>
                    <a:pt x="724" y="0"/>
                  </a:lnTo>
                  <a:lnTo>
                    <a:pt x="1005" y="284"/>
                  </a:lnTo>
                  <a:close/>
                </a:path>
              </a:pathLst>
            </a:custGeom>
            <a:solidFill>
              <a:schemeClr val="accent3"/>
            </a:solidFill>
            <a:ln>
              <a:noFill/>
            </a:ln>
          </p:spPr>
          <p:txBody>
            <a:bodyPr vert="horz" wrap="square" lIns="34290" tIns="17145" rIns="34290" bIns="17145" numCol="1" anchor="t" anchorCtr="0" compatLnSpc="1">
              <a:prstTxWarp prst="textNoShape">
                <a:avLst/>
              </a:prstTxWarp>
            </a:bodyPr>
            <a:lstStyle/>
            <a:p>
              <a:pPr defTabSz="685800"/>
              <a:endParaRPr lang="ru-RU" sz="525"/>
            </a:p>
          </p:txBody>
        </p:sp>
      </p:grpSp>
      <p:pic>
        <p:nvPicPr>
          <p:cNvPr id="8" name="Graphic 7">
            <a:extLst>
              <a:ext uri="{FF2B5EF4-FFF2-40B4-BE49-F238E27FC236}">
                <a16:creationId xmlns:a16="http://schemas.microsoft.com/office/drawing/2014/main" id="{42145A82-D7B8-B52A-D8CF-B287F4655BB4}"/>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58780" y="3900640"/>
            <a:ext cx="873492" cy="873492"/>
          </a:xfrm>
          <a:prstGeom prst="rect">
            <a:avLst/>
          </a:prstGeom>
        </p:spPr>
      </p:pic>
    </p:spTree>
    <p:extLst>
      <p:ext uri="{BB962C8B-B14F-4D97-AF65-F5344CB8AC3E}">
        <p14:creationId xmlns:p14="http://schemas.microsoft.com/office/powerpoint/2010/main" val="2758065704"/>
      </p:ext>
    </p:extLst>
  </p:cSld>
  <p:clrMapOvr>
    <a:masterClrMapping/>
  </p:clrMapOvr>
  <p:transition spd="slow">
    <p:push dir="u"/>
  </p:transition>
</p:sld>
</file>

<file path=ppt/theme/theme1.xml><?xml version="1.0" encoding="utf-8"?>
<a:theme xmlns:a="http://schemas.openxmlformats.org/drawingml/2006/main" name="2_Office Theme">
  <a:themeElements>
    <a:clrScheme name="Custom 5">
      <a:dk1>
        <a:sysClr val="windowText" lastClr="000000"/>
      </a:dk1>
      <a:lt1>
        <a:sysClr val="window" lastClr="FFFFFF"/>
      </a:lt1>
      <a:dk2>
        <a:srgbClr val="44546A"/>
      </a:dk2>
      <a:lt2>
        <a:srgbClr val="E7E6E6"/>
      </a:lt2>
      <a:accent1>
        <a:srgbClr val="00B0F0"/>
      </a:accent1>
      <a:accent2>
        <a:srgbClr val="33CCCC"/>
      </a:accent2>
      <a:accent3>
        <a:srgbClr val="007AD6"/>
      </a:accent3>
      <a:accent4>
        <a:srgbClr val="00B0F0"/>
      </a:accent4>
      <a:accent5>
        <a:srgbClr val="33CCCC"/>
      </a:accent5>
      <a:accent6>
        <a:srgbClr val="007AD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2749</TotalTime>
  <Words>1218</Words>
  <Application>Microsoft Macintosh PowerPoint</Application>
  <PresentationFormat>On-screen Show (16:9)</PresentationFormat>
  <Paragraphs>147</Paragraphs>
  <Slides>17</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Poppins Medium</vt:lpstr>
      <vt:lpstr>Open Sans</vt:lpstr>
      <vt:lpstr>Calibri</vt:lpstr>
      <vt:lpstr>Poppins</vt:lpstr>
      <vt:lpstr>Lexend</vt:lpstr>
      <vt:lpstr>Calibri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Whatever your goal is  we will help you get there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49</cp:revision>
  <dcterms:modified xsi:type="dcterms:W3CDTF">2023-04-23T19:39:02Z</dcterms:modified>
</cp:coreProperties>
</file>